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64" r:id="rId5"/>
    <p:sldId id="265" r:id="rId6"/>
    <p:sldId id="259" r:id="rId7"/>
    <p:sldId id="266" r:id="rId8"/>
    <p:sldId id="267" r:id="rId9"/>
    <p:sldId id="279" r:id="rId10"/>
    <p:sldId id="307" r:id="rId11"/>
    <p:sldId id="311" r:id="rId12"/>
    <p:sldId id="280" r:id="rId13"/>
    <p:sldId id="281" r:id="rId14"/>
    <p:sldId id="260" r:id="rId15"/>
    <p:sldId id="262" r:id="rId16"/>
    <p:sldId id="261" r:id="rId17"/>
    <p:sldId id="263" r:id="rId18"/>
    <p:sldId id="282" r:id="rId19"/>
    <p:sldId id="293" r:id="rId20"/>
    <p:sldId id="273" r:id="rId21"/>
    <p:sldId id="296" r:id="rId22"/>
    <p:sldId id="274" r:id="rId23"/>
    <p:sldId id="297" r:id="rId24"/>
    <p:sldId id="298" r:id="rId25"/>
    <p:sldId id="299" r:id="rId26"/>
    <p:sldId id="300" r:id="rId27"/>
    <p:sldId id="308" r:id="rId28"/>
    <p:sldId id="309" r:id="rId29"/>
    <p:sldId id="294" r:id="rId30"/>
    <p:sldId id="278" r:id="rId31"/>
    <p:sldId id="268" r:id="rId32"/>
    <p:sldId id="272" r:id="rId33"/>
    <p:sldId id="303" r:id="rId34"/>
    <p:sldId id="283" r:id="rId35"/>
    <p:sldId id="301" r:id="rId36"/>
    <p:sldId id="302" r:id="rId37"/>
    <p:sldId id="305" r:id="rId38"/>
    <p:sldId id="306" r:id="rId39"/>
    <p:sldId id="269" r:id="rId40"/>
    <p:sldId id="270" r:id="rId41"/>
    <p:sldId id="276" r:id="rId42"/>
    <p:sldId id="277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2" r:id="rId51"/>
    <p:sldId id="291" r:id="rId52"/>
  </p:sldIdLst>
  <p:sldSz cx="9144000" cy="6858000" type="screen4x3"/>
  <p:notesSz cx="6797675" cy="987425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5012">
          <p15:clr>
            <a:srgbClr val="A4A3A4"/>
          </p15:clr>
        </p15:guide>
        <p15:guide id="5" orient="horz" pos="3339">
          <p15:clr>
            <a:srgbClr val="A4A3A4"/>
          </p15:clr>
        </p15:guide>
        <p15:guide id="7" pos="7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5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中等深淺樣式 4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AF606853-7671-496A-8E4F-DF71F8EC918B}" styleName="深色樣式 1 - 輔色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中等深淺樣式 4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中等深淺樣式 4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6" autoAdjust="0"/>
    <p:restoredTop sz="75918" autoAdjust="0"/>
  </p:normalViewPr>
  <p:slideViewPr>
    <p:cSldViewPr snapToGrid="0">
      <p:cViewPr>
        <p:scale>
          <a:sx n="100" d="100"/>
          <a:sy n="100" d="100"/>
        </p:scale>
        <p:origin x="-1614" y="72"/>
      </p:cViewPr>
      <p:guideLst>
        <p:guide pos="5012"/>
        <p:guide orient="horz" pos="3339"/>
        <p:guide pos="7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105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FF70-D16A-4D6B-9125-C83F6B36358B}" type="datetimeFigureOut">
              <a:rPr lang="zh-TW" altLang="en-US" smtClean="0"/>
              <a:t>2022/7/28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1235075"/>
            <a:ext cx="444182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67723-4E52-420C-9334-99D67F9BF26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82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首先  在一個網路系統當中，網路量測扮演著一個十分重要的腳色。因為對於諸多網路應用以及管理來說，量測是他們不可或缺的基礎，像是網路狀態的監控或者是網路安全的防禦等等，都需要仰賴網路量測的結果，來做出相對應的分析或者是反應。</a:t>
            </a:r>
            <a:endParaRPr lang="en-US" altLang="zh-TW" dirty="0"/>
          </a:p>
          <a:p>
            <a:r>
              <a:rPr lang="zh-TW" altLang="en-US" dirty="0"/>
              <a:t>因此，為了讓這些</a:t>
            </a:r>
            <a:r>
              <a:rPr lang="en-US" altLang="zh-TW" dirty="0"/>
              <a:t>application</a:t>
            </a:r>
            <a:r>
              <a:rPr lang="zh-TW" altLang="en-US" dirty="0"/>
              <a:t>可以正常運作，量測的方法是十分重要且不可或缺的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9587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866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6953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418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36135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5434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6928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4861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78212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4837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dirty="0"/>
              <a:t>Partial/Sampling</a:t>
            </a:r>
            <a:br>
              <a:rPr lang="en-US" altLang="zh-TW" dirty="0"/>
            </a:br>
            <a:r>
              <a:rPr lang="en-US" altLang="zh-TW" sz="1200" dirty="0"/>
              <a:t>Only sample packets or flows, or collect detailed statistics based on a preconfigured list of conditionals.</a:t>
            </a:r>
          </a:p>
          <a:p>
            <a:r>
              <a:rPr lang="en-US" altLang="zh-TW" b="1" dirty="0"/>
              <a:t>Sketch-based</a:t>
            </a:r>
            <a:br>
              <a:rPr lang="en-US" altLang="zh-TW" b="1" dirty="0"/>
            </a:br>
            <a:r>
              <a:rPr lang="en-US" altLang="zh-TW" sz="1200" dirty="0"/>
              <a:t>Collects the information of every packet in a compact data structure, namely sketch, on network devices.</a:t>
            </a:r>
            <a:endParaRPr lang="en-US" altLang="zh-TW" sz="1200" b="1" dirty="0"/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5245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9741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48337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45857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16211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9156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8737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1153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8602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所有</a:t>
            </a:r>
            <a:r>
              <a:rPr lang="en-US" altLang="zh-TW" dirty="0"/>
              <a:t>switch</a:t>
            </a:r>
            <a:r>
              <a:rPr lang="zh-TW" altLang="en-US" dirty="0"/>
              <a:t>的合作，不需要每一個</a:t>
            </a:r>
            <a:r>
              <a:rPr lang="en-US" altLang="zh-TW" dirty="0"/>
              <a:t>switch</a:t>
            </a:r>
            <a:r>
              <a:rPr lang="zh-TW" altLang="en-US" dirty="0"/>
              <a:t>都去紀錄，而只要某幾個</a:t>
            </a:r>
            <a:r>
              <a:rPr lang="en-US" altLang="zh-TW" dirty="0"/>
              <a:t>switch</a:t>
            </a:r>
            <a:r>
              <a:rPr lang="zh-TW" altLang="en-US" dirty="0"/>
              <a:t>去紀錄就好。</a:t>
            </a:r>
            <a:endParaRPr lang="en-US" altLang="zh-TW" dirty="0"/>
          </a:p>
          <a:p>
            <a:r>
              <a:rPr lang="zh-TW" altLang="en-US" dirty="0"/>
              <a:t>有點像是分散式，合作式的</a:t>
            </a:r>
            <a:r>
              <a:rPr lang="en-US" altLang="zh-TW" dirty="0"/>
              <a:t>sketch</a:t>
            </a:r>
            <a:r>
              <a:rPr lang="zh-TW" altLang="en-US" dirty="0"/>
              <a:t>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7014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7161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7921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1073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67723-4E52-420C-9334-99D67F9BF26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69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 i="0">
                <a:solidFill>
                  <a:srgbClr val="E46C0A"/>
                </a:solidFill>
                <a:latin typeface="Helvetica"/>
                <a:ea typeface="微軟正黑體" pitchFamily="34" charset="-120"/>
                <a:cs typeface="Helvetica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tint val="75000"/>
                  </a:schemeClr>
                </a:solidFill>
                <a:latin typeface="+mn-lt"/>
                <a:ea typeface="微軟正黑體" pitchFamily="34" charset="-120"/>
                <a:cs typeface="Trebuchet M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0AC2C9A-4DD7-9644-871F-41481DF90077}" type="datetime4">
              <a:rPr lang="zh-TW" altLang="en-US" smtClean="0"/>
              <a:t>111年7月28日星期四</a:t>
            </a:fld>
            <a:endParaRPr lang="zh-TW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48251"/>
            <a:ext cx="2895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>
            <a:lvl1pPr>
              <a:defRPr>
                <a:latin typeface="Trebuchet MS"/>
                <a:ea typeface="微軟正黑體" pitchFamily="34" charset="-120"/>
                <a:cs typeface="Trebuchet MS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E21DA-0394-CC43-B9EA-701304AF7F96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3D1D2-5648-214B-A6B4-0992D824D82C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200"/>
              </a:spcBef>
              <a:buFont typeface="Arial" pitchFamily="34" charset="0"/>
              <a:buChar char="•"/>
              <a:defRPr/>
            </a:lvl1pPr>
            <a:lvl2pPr>
              <a:spcBef>
                <a:spcPts val="1200"/>
              </a:spcBef>
              <a:buSzPct val="60000"/>
              <a:buFont typeface="Wingdings 3" pitchFamily="18" charset="2"/>
              <a:buChar char=""/>
              <a:defRPr/>
            </a:lvl2pPr>
            <a:lvl3pPr>
              <a:spcBef>
                <a:spcPts val="1200"/>
              </a:spcBef>
              <a:buSzPct val="100000"/>
              <a:buFont typeface="Arial" pitchFamily="34" charset="0"/>
              <a:buChar char="•"/>
              <a:defRPr/>
            </a:lvl3pPr>
            <a:lvl4pPr>
              <a:spcBef>
                <a:spcPts val="1200"/>
              </a:spcBef>
              <a:defRPr/>
            </a:lvl4pPr>
            <a:lvl5pPr>
              <a:spcBef>
                <a:spcPts val="1200"/>
              </a:spcBef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F912ED-9A3B-6549-8CC7-F58DE56DBBCA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rgbClr val="E46C0A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8CFD0-E66B-4749-9413-7E3BEDFF79BC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4DD59-D088-6245-AAF0-6EFA5E1971CE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680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CDC97-077F-274E-AD95-CCFA74BB64B5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79D0B-F7F6-8742-94A4-FB40DD155373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2D5BB-37D5-944C-B8F9-407BFE51AEF9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E275C-43EE-3B4C-A4E2-72F15DB32EB9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F6086-5677-FE46-AAB2-A7C5A857670E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8229600" cy="5328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65215E6E-67E9-1B47-ABC2-877BB0E86F22}" type="datetime4">
              <a:rPr lang="zh-TW" altLang="en-US" smtClean="0"/>
              <a:t>111年7月28日星期四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482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r>
              <a:rPr lang="en-US" altLang="zh-TW"/>
              <a:t>IEEE INFOCOM 2015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</a:lstStyle>
          <a:p>
            <a:fld id="{F82249D5-A457-40D1-9D22-46206593EEB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000" b="1" i="0" kern="1200">
          <a:solidFill>
            <a:schemeClr val="accent6">
              <a:lumMod val="75000"/>
            </a:schemeClr>
          </a:solidFill>
          <a:latin typeface="Helvetica"/>
          <a:ea typeface="MS UI Gothic" pitchFamily="34" charset="-128"/>
          <a:cs typeface="Helvetica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6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b="0" i="0" kern="1200">
          <a:solidFill>
            <a:schemeClr val="tx1"/>
          </a:solidFill>
          <a:latin typeface="+mn-lt"/>
          <a:ea typeface="MS UI Gothic" pitchFamily="34" charset="-128"/>
          <a:cs typeface="Helvetica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28.sv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12" Type="http://schemas.openxmlformats.org/officeDocument/2006/relationships/image" Target="../media/image2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3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3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35.svg"/><Relationship Id="rId12" Type="http://schemas.openxmlformats.org/officeDocument/2006/relationships/image" Target="../media/image42.png"/><Relationship Id="rId17" Type="http://schemas.openxmlformats.org/officeDocument/2006/relationships/image" Target="../media/image28.svg"/><Relationship Id="rId2" Type="http://schemas.openxmlformats.org/officeDocument/2006/relationships/image" Target="../media/image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13.svg"/><Relationship Id="rId15" Type="http://schemas.openxmlformats.org/officeDocument/2006/relationships/image" Target="../media/image45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37.svg"/><Relationship Id="rId1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37.svg"/><Relationship Id="rId18" Type="http://schemas.openxmlformats.org/officeDocument/2006/relationships/image" Target="../media/image46.png"/><Relationship Id="rId3" Type="http://schemas.openxmlformats.org/officeDocument/2006/relationships/image" Target="../media/image7.svg"/><Relationship Id="rId7" Type="http://schemas.openxmlformats.org/officeDocument/2006/relationships/image" Target="../media/image43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6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35.svg"/><Relationship Id="rId5" Type="http://schemas.openxmlformats.org/officeDocument/2006/relationships/image" Target="../media/image13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19" Type="http://schemas.openxmlformats.org/officeDocument/2006/relationships/image" Target="../media/image47.svg"/><Relationship Id="rId4" Type="http://schemas.openxmlformats.org/officeDocument/2006/relationships/image" Target="../media/image12.png"/><Relationship Id="rId9" Type="http://schemas.openxmlformats.org/officeDocument/2006/relationships/image" Target="../media/image45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18" Type="http://schemas.openxmlformats.org/officeDocument/2006/relationships/image" Target="../media/image59.svg"/><Relationship Id="rId3" Type="http://schemas.openxmlformats.org/officeDocument/2006/relationships/image" Target="../media/image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30.png"/><Relationship Id="rId10" Type="http://schemas.openxmlformats.org/officeDocument/2006/relationships/image" Target="../media/image53.svg"/><Relationship Id="rId4" Type="http://schemas.openxmlformats.org/officeDocument/2006/relationships/image" Target="../media/image7.svg"/><Relationship Id="rId9" Type="http://schemas.openxmlformats.org/officeDocument/2006/relationships/image" Target="../media/image52.png"/><Relationship Id="rId14" Type="http://schemas.openxmlformats.org/officeDocument/2006/relationships/image" Target="../media/image57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7" Type="http://schemas.openxmlformats.org/officeDocument/2006/relationships/image" Target="../media/image47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10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1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6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65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10" Type="http://schemas.openxmlformats.org/officeDocument/2006/relationships/image" Target="../media/image63.svg"/><Relationship Id="rId4" Type="http://schemas.openxmlformats.org/officeDocument/2006/relationships/image" Target="../media/image66.sv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sv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46.png"/><Relationship Id="rId7" Type="http://schemas.openxmlformats.org/officeDocument/2006/relationships/image" Target="../media/image7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Relationship Id="rId9" Type="http://schemas.openxmlformats.org/officeDocument/2006/relationships/image" Target="../media/image78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3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FFFEA01-925D-4D6B-8BE3-B04212319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Multi-Switch Cooperative Sketch-based Monitoring</a:t>
            </a:r>
            <a:endParaRPr lang="zh-TW" alt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58308A7-F705-4897-9782-4A936DA38B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Wei-</a:t>
            </a:r>
            <a:r>
              <a:rPr lang="en-US" altLang="zh-TW" dirty="0" err="1">
                <a:solidFill>
                  <a:schemeClr val="tx1"/>
                </a:solidFill>
              </a:rPr>
              <a:t>Te</a:t>
            </a:r>
            <a:r>
              <a:rPr lang="en-US" altLang="zh-TW" dirty="0">
                <a:solidFill>
                  <a:schemeClr val="tx1"/>
                </a:solidFill>
              </a:rPr>
              <a:t> Lu </a:t>
            </a:r>
            <a:r>
              <a:rPr lang="zh-TW" altLang="en-US" dirty="0">
                <a:solidFill>
                  <a:schemeClr val="tx1"/>
                </a:solidFill>
              </a:rPr>
              <a:t>呂韋德</a:t>
            </a: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Advisor</a:t>
            </a:r>
            <a:r>
              <a:rPr lang="zh-TW" altLang="en-US" dirty="0">
                <a:solidFill>
                  <a:schemeClr val="tx1"/>
                </a:solidFill>
              </a:rPr>
              <a:t>：</a:t>
            </a:r>
            <a:r>
              <a:rPr lang="en-US" altLang="zh-TW" dirty="0">
                <a:solidFill>
                  <a:schemeClr val="tx1"/>
                </a:solidFill>
              </a:rPr>
              <a:t>Ching-Ju</a:t>
            </a:r>
            <a:r>
              <a:rPr lang="zh-TW" altLang="en-US" dirty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Lin</a:t>
            </a:r>
            <a:r>
              <a:rPr lang="zh-TW" altLang="en-US" dirty="0">
                <a:solidFill>
                  <a:schemeClr val="tx1"/>
                </a:solidFill>
              </a:rPr>
              <a:t> 林靖茹</a:t>
            </a:r>
            <a:endParaRPr lang="en-US" dirty="0">
              <a:solidFill>
                <a:schemeClr val="tx1"/>
              </a:solidFill>
            </a:endParaRPr>
          </a:p>
          <a:p>
            <a:pPr algn="r">
              <a:spcBef>
                <a:spcPts val="0"/>
              </a:spcBef>
            </a:pPr>
            <a:endParaRPr lang="en-US" altLang="zh-TW" baseline="30000" dirty="0">
              <a:solidFill>
                <a:schemeClr val="tx1"/>
              </a:solidFill>
            </a:endParaRPr>
          </a:p>
          <a:p>
            <a:pPr algn="r">
              <a:lnSpc>
                <a:spcPct val="110000"/>
              </a:lnSpc>
            </a:pPr>
            <a:r>
              <a:rPr lang="en-US" altLang="zh-TW" dirty="0">
                <a:solidFill>
                  <a:schemeClr val="tx1"/>
                </a:solidFill>
              </a:rPr>
              <a:t>	 </a:t>
            </a:r>
          </a:p>
          <a:p>
            <a:pPr algn="r">
              <a:lnSpc>
                <a:spcPct val="110000"/>
              </a:lnSpc>
            </a:pPr>
            <a:endParaRPr lang="en-US" altLang="zh-TW" dirty="0">
              <a:solidFill>
                <a:schemeClr val="tx1"/>
              </a:solidFill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ABD08F8A-5B07-4473-8BB4-5389A6A6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51" y="5095631"/>
            <a:ext cx="1338942" cy="133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13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890060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926127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926127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178181"/>
              </p:ext>
            </p:extLst>
          </p:nvPr>
        </p:nvGraphicFramePr>
        <p:xfrm>
          <a:off x="1857639" y="3166367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943390"/>
              </p:ext>
            </p:extLst>
          </p:nvPr>
        </p:nvGraphicFramePr>
        <p:xfrm>
          <a:off x="5066481" y="314395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053341"/>
              </p:ext>
            </p:extLst>
          </p:nvPr>
        </p:nvGraphicFramePr>
        <p:xfrm>
          <a:off x="1857639" y="448196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177899"/>
              </p:ext>
            </p:extLst>
          </p:nvPr>
        </p:nvGraphicFramePr>
        <p:xfrm>
          <a:off x="5066481" y="4481965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7EE321D4-61B4-4F43-B686-ABCAFABFA7B4}"/>
              </a:ext>
            </a:extLst>
          </p:cNvPr>
          <p:cNvSpPr/>
          <p:nvPr/>
        </p:nvSpPr>
        <p:spPr>
          <a:xfrm>
            <a:off x="3865955" y="22909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5BB1B3B7-2636-4A3E-A91C-C8E95BDB1804}"/>
              </a:ext>
            </a:extLst>
          </p:cNvPr>
          <p:cNvSpPr/>
          <p:nvPr/>
        </p:nvSpPr>
        <p:spPr>
          <a:xfrm rot="8100000">
            <a:off x="3897194" y="388881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C90D2FB6-CAC9-4E5E-BD73-DED2445F74D6}"/>
              </a:ext>
            </a:extLst>
          </p:cNvPr>
          <p:cNvSpPr/>
          <p:nvPr/>
        </p:nvSpPr>
        <p:spPr>
          <a:xfrm>
            <a:off x="3876299" y="532698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667425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660261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2218965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2220566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323652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矩形 181">
            <a:extLst>
              <a:ext uri="{FF2B5EF4-FFF2-40B4-BE49-F238E27FC236}">
                <a16:creationId xmlns:a16="http://schemas.microsoft.com/office/drawing/2014/main" id="{AE617043-D94C-4B73-85B9-EB5ABF3C0F83}"/>
              </a:ext>
            </a:extLst>
          </p:cNvPr>
          <p:cNvSpPr/>
          <p:nvPr/>
        </p:nvSpPr>
        <p:spPr>
          <a:xfrm>
            <a:off x="2221589" y="3236522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3" name="矩形 182">
            <a:extLst>
              <a:ext uri="{FF2B5EF4-FFF2-40B4-BE49-F238E27FC236}">
                <a16:creationId xmlns:a16="http://schemas.microsoft.com/office/drawing/2014/main" id="{52E7AC9F-C3E3-4344-BECC-96904F73501F}"/>
              </a:ext>
            </a:extLst>
          </p:cNvPr>
          <p:cNvSpPr/>
          <p:nvPr/>
        </p:nvSpPr>
        <p:spPr>
          <a:xfrm>
            <a:off x="2681837" y="323652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4" name="矩形 183">
            <a:extLst>
              <a:ext uri="{FF2B5EF4-FFF2-40B4-BE49-F238E27FC236}">
                <a16:creationId xmlns:a16="http://schemas.microsoft.com/office/drawing/2014/main" id="{4E7F982A-EBA5-45DB-928B-AB4F405B3915}"/>
              </a:ext>
            </a:extLst>
          </p:cNvPr>
          <p:cNvSpPr/>
          <p:nvPr/>
        </p:nvSpPr>
        <p:spPr>
          <a:xfrm>
            <a:off x="3441506" y="3242323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6368D3A3-D36F-488D-A54F-FA5B356CD575}"/>
              </a:ext>
            </a:extLst>
          </p:cNvPr>
          <p:cNvSpPr/>
          <p:nvPr/>
        </p:nvSpPr>
        <p:spPr>
          <a:xfrm>
            <a:off x="5137280" y="322964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49502666-84CF-47D9-A17E-67CB2D1DA5D5}"/>
              </a:ext>
            </a:extLst>
          </p:cNvPr>
          <p:cNvSpPr/>
          <p:nvPr/>
        </p:nvSpPr>
        <p:spPr>
          <a:xfrm>
            <a:off x="5438753" y="322964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322964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45D5CB2B-1A10-4E41-BBFD-70AE4A58E218}"/>
              </a:ext>
            </a:extLst>
          </p:cNvPr>
          <p:cNvSpPr/>
          <p:nvPr/>
        </p:nvSpPr>
        <p:spPr>
          <a:xfrm>
            <a:off x="6658670" y="3235449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2909D2E6-32E4-4F1E-8ABA-BA4D3B99F0A7}"/>
              </a:ext>
            </a:extLst>
          </p:cNvPr>
          <p:cNvSpPr/>
          <p:nvPr/>
        </p:nvSpPr>
        <p:spPr>
          <a:xfrm>
            <a:off x="1920116" y="4571507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5" name="矩形 194">
            <a:extLst>
              <a:ext uri="{FF2B5EF4-FFF2-40B4-BE49-F238E27FC236}">
                <a16:creationId xmlns:a16="http://schemas.microsoft.com/office/drawing/2014/main" id="{93AD8BE8-6921-4DED-BECD-5EC89E108336}"/>
              </a:ext>
            </a:extLst>
          </p:cNvPr>
          <p:cNvSpPr/>
          <p:nvPr/>
        </p:nvSpPr>
        <p:spPr>
          <a:xfrm>
            <a:off x="2221589" y="4571507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6" name="矩形 195">
            <a:extLst>
              <a:ext uri="{FF2B5EF4-FFF2-40B4-BE49-F238E27FC236}">
                <a16:creationId xmlns:a16="http://schemas.microsoft.com/office/drawing/2014/main" id="{53E23AE7-C7B2-41DB-A56C-00478B24A639}"/>
              </a:ext>
            </a:extLst>
          </p:cNvPr>
          <p:cNvSpPr/>
          <p:nvPr/>
        </p:nvSpPr>
        <p:spPr>
          <a:xfrm>
            <a:off x="3758900" y="4584838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57730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8" name="矩形 197">
            <a:extLst>
              <a:ext uri="{FF2B5EF4-FFF2-40B4-BE49-F238E27FC236}">
                <a16:creationId xmlns:a16="http://schemas.microsoft.com/office/drawing/2014/main" id="{AAD9E309-C03E-4F0D-80B8-3739E11933A0}"/>
              </a:ext>
            </a:extLst>
          </p:cNvPr>
          <p:cNvSpPr/>
          <p:nvPr/>
        </p:nvSpPr>
        <p:spPr>
          <a:xfrm>
            <a:off x="5127060" y="4571138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FED166E-40F4-4E7D-8702-5477FD383FBA}"/>
              </a:ext>
            </a:extLst>
          </p:cNvPr>
          <p:cNvSpPr/>
          <p:nvPr/>
        </p:nvSpPr>
        <p:spPr>
          <a:xfrm>
            <a:off x="5428533" y="457113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27755" y="4256247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C4AE34F5-522A-4E4A-B4D9-6E7AA9FEEEE3}"/>
              </a:ext>
            </a:extLst>
          </p:cNvPr>
          <p:cNvSpPr/>
          <p:nvPr/>
        </p:nvSpPr>
        <p:spPr>
          <a:xfrm>
            <a:off x="6648450" y="4576939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02" name="圖形 201" descr="嚎啕大哭 (無填滿)">
            <a:extLst>
              <a:ext uri="{FF2B5EF4-FFF2-40B4-BE49-F238E27FC236}">
                <a16:creationId xmlns:a16="http://schemas.microsoft.com/office/drawing/2014/main" id="{2ACFEF2A-1BBE-4EDD-B0E5-CC4C3900E1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49033" y="4995862"/>
            <a:ext cx="1114422" cy="1114422"/>
          </a:xfrm>
          <a:prstGeom prst="rect">
            <a:avLst/>
          </a:prstGeom>
        </p:spPr>
      </p:pic>
      <p:sp>
        <p:nvSpPr>
          <p:cNvPr id="203" name="投影片編號版面配置區 3">
            <a:extLst>
              <a:ext uri="{FF2B5EF4-FFF2-40B4-BE49-F238E27FC236}">
                <a16:creationId xmlns:a16="http://schemas.microsoft.com/office/drawing/2014/main" id="{9B4BAF32-220C-49C1-8360-60F5D953E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113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8" grpId="0" animBg="1"/>
      <p:bldP spid="182" grpId="0" animBg="1"/>
      <p:bldP spid="183" grpId="0" animBg="1"/>
      <p:bldP spid="184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4A5353D4-CC61-489C-BCE1-9BDAE705BFCA}"/>
              </a:ext>
            </a:extLst>
          </p:cNvPr>
          <p:cNvGrpSpPr/>
          <p:nvPr/>
        </p:nvGrpSpPr>
        <p:grpSpPr>
          <a:xfrm>
            <a:off x="2319780" y="1890060"/>
            <a:ext cx="4504440" cy="1253896"/>
            <a:chOff x="2409827" y="1985564"/>
            <a:chExt cx="4504440" cy="1253896"/>
          </a:xfrm>
        </p:grpSpPr>
        <p:pic>
          <p:nvPicPr>
            <p:cNvPr id="95" name="圖形 94" descr="伺服器">
              <a:extLst>
                <a:ext uri="{FF2B5EF4-FFF2-40B4-BE49-F238E27FC236}">
                  <a16:creationId xmlns:a16="http://schemas.microsoft.com/office/drawing/2014/main" id="{03D53710-20A5-46E1-8E07-7F324F8CE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09827" y="1985564"/>
              <a:ext cx="1253896" cy="1253896"/>
            </a:xfrm>
            <a:prstGeom prst="rect">
              <a:avLst/>
            </a:prstGeom>
          </p:spPr>
        </p:pic>
        <p:pic>
          <p:nvPicPr>
            <p:cNvPr id="97" name="圖形 96" descr="伺服器">
              <a:extLst>
                <a:ext uri="{FF2B5EF4-FFF2-40B4-BE49-F238E27FC236}">
                  <a16:creationId xmlns:a16="http://schemas.microsoft.com/office/drawing/2014/main" id="{356750C3-AE7D-4A15-AAEC-7FDB6750E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60371" y="1985564"/>
              <a:ext cx="1253896" cy="1253896"/>
            </a:xfrm>
            <a:prstGeom prst="rect">
              <a:avLst/>
            </a:prstGeom>
          </p:spPr>
        </p:pic>
      </p:grpSp>
      <p:pic>
        <p:nvPicPr>
          <p:cNvPr id="98" name="圖形 97" descr="伺服器">
            <a:extLst>
              <a:ext uri="{FF2B5EF4-FFF2-40B4-BE49-F238E27FC236}">
                <a16:creationId xmlns:a16="http://schemas.microsoft.com/office/drawing/2014/main" id="{0C0B4034-5754-477C-986A-29E657D6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9780" y="4926127"/>
            <a:ext cx="1253896" cy="1253896"/>
          </a:xfrm>
          <a:prstGeom prst="rect">
            <a:avLst/>
          </a:prstGeom>
        </p:spPr>
      </p:pic>
      <p:pic>
        <p:nvPicPr>
          <p:cNvPr id="99" name="圖形 98" descr="伺服器">
            <a:extLst>
              <a:ext uri="{FF2B5EF4-FFF2-40B4-BE49-F238E27FC236}">
                <a16:creationId xmlns:a16="http://schemas.microsoft.com/office/drawing/2014/main" id="{4A82C3B9-6982-40BB-9315-BDB0FD8BD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0324" y="4926127"/>
            <a:ext cx="1253896" cy="1253896"/>
          </a:xfrm>
          <a:prstGeom prst="rect">
            <a:avLst/>
          </a:prstGeom>
        </p:spPr>
      </p:pic>
      <p:graphicFrame>
        <p:nvGraphicFramePr>
          <p:cNvPr id="103" name="表格 102">
            <a:extLst>
              <a:ext uri="{FF2B5EF4-FFF2-40B4-BE49-F238E27FC236}">
                <a16:creationId xmlns:a16="http://schemas.microsoft.com/office/drawing/2014/main" id="{46F4934D-90A3-465D-8570-162EDB0CAD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7639" y="3166367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5" name="表格 104">
            <a:extLst>
              <a:ext uri="{FF2B5EF4-FFF2-40B4-BE49-F238E27FC236}">
                <a16:creationId xmlns:a16="http://schemas.microsoft.com/office/drawing/2014/main" id="{C0E6B4E0-58C8-4255-8096-5A2DF86FE16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6481" y="314395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6" name="表格 105">
            <a:extLst>
              <a:ext uri="{FF2B5EF4-FFF2-40B4-BE49-F238E27FC236}">
                <a16:creationId xmlns:a16="http://schemas.microsoft.com/office/drawing/2014/main" id="{0F7EA6D0-E123-4F48-AED6-A7FEA2DBDEA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57639" y="4481966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07" name="表格 106">
            <a:extLst>
              <a:ext uri="{FF2B5EF4-FFF2-40B4-BE49-F238E27FC236}">
                <a16:creationId xmlns:a16="http://schemas.microsoft.com/office/drawing/2014/main" id="{EDDE4C17-CF30-4B6A-97D2-75A133DD226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066481" y="4481965"/>
          <a:ext cx="221988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800" dirty="0"/>
                    </a:p>
                  </a:txBody>
                  <a:tcPr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109" name="箭號: 向右 108">
            <a:extLst>
              <a:ext uri="{FF2B5EF4-FFF2-40B4-BE49-F238E27FC236}">
                <a16:creationId xmlns:a16="http://schemas.microsoft.com/office/drawing/2014/main" id="{7EE321D4-61B4-4F43-B686-ABCAFABFA7B4}"/>
              </a:ext>
            </a:extLst>
          </p:cNvPr>
          <p:cNvSpPr/>
          <p:nvPr/>
        </p:nvSpPr>
        <p:spPr>
          <a:xfrm>
            <a:off x="3865955" y="22909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0" name="箭號: 向右 109">
            <a:extLst>
              <a:ext uri="{FF2B5EF4-FFF2-40B4-BE49-F238E27FC236}">
                <a16:creationId xmlns:a16="http://schemas.microsoft.com/office/drawing/2014/main" id="{5BB1B3B7-2636-4A3E-A91C-C8E95BDB1804}"/>
              </a:ext>
            </a:extLst>
          </p:cNvPr>
          <p:cNvSpPr/>
          <p:nvPr/>
        </p:nvSpPr>
        <p:spPr>
          <a:xfrm rot="8100000">
            <a:off x="3897194" y="388881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1" name="箭號: 向右 110">
            <a:extLst>
              <a:ext uri="{FF2B5EF4-FFF2-40B4-BE49-F238E27FC236}">
                <a16:creationId xmlns:a16="http://schemas.microsoft.com/office/drawing/2014/main" id="{C90D2FB6-CAC9-4E5E-BD73-DED2445F74D6}"/>
              </a:ext>
            </a:extLst>
          </p:cNvPr>
          <p:cNvSpPr/>
          <p:nvPr/>
        </p:nvSpPr>
        <p:spPr>
          <a:xfrm>
            <a:off x="3876299" y="532698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grpSp>
        <p:nvGrpSpPr>
          <p:cNvPr id="112" name="群組 111">
            <a:extLst>
              <a:ext uri="{FF2B5EF4-FFF2-40B4-BE49-F238E27FC236}">
                <a16:creationId xmlns:a16="http://schemas.microsoft.com/office/drawing/2014/main" id="{E8867BC7-98FC-41EC-A5A4-E45624189951}"/>
              </a:ext>
            </a:extLst>
          </p:cNvPr>
          <p:cNvGrpSpPr/>
          <p:nvPr/>
        </p:nvGrpSpPr>
        <p:grpSpPr>
          <a:xfrm>
            <a:off x="1096257" y="1667425"/>
            <a:ext cx="893988" cy="791725"/>
            <a:chOff x="1899008" y="2354495"/>
            <a:chExt cx="893988" cy="791725"/>
          </a:xfrm>
        </p:grpSpPr>
        <p:pic>
          <p:nvPicPr>
            <p:cNvPr id="113" name="圖形 112" descr="信封">
              <a:extLst>
                <a:ext uri="{FF2B5EF4-FFF2-40B4-BE49-F238E27FC236}">
                  <a16:creationId xmlns:a16="http://schemas.microsoft.com/office/drawing/2014/main" id="{002A4BE0-D389-4490-8BFE-83EDD4248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4" name="文字方塊 113">
              <a:extLst>
                <a:ext uri="{FF2B5EF4-FFF2-40B4-BE49-F238E27FC236}">
                  <a16:creationId xmlns:a16="http://schemas.microsoft.com/office/drawing/2014/main" id="{53863F27-29CF-4382-91E1-89AA789BE348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15" name="群組 114">
            <a:extLst>
              <a:ext uri="{FF2B5EF4-FFF2-40B4-BE49-F238E27FC236}">
                <a16:creationId xmlns:a16="http://schemas.microsoft.com/office/drawing/2014/main" id="{AFE2AAF6-6E68-4522-8FF9-9C05D629370C}"/>
              </a:ext>
            </a:extLst>
          </p:cNvPr>
          <p:cNvGrpSpPr/>
          <p:nvPr/>
        </p:nvGrpSpPr>
        <p:grpSpPr>
          <a:xfrm>
            <a:off x="278302" y="1660261"/>
            <a:ext cx="893988" cy="791725"/>
            <a:chOff x="1899008" y="2354495"/>
            <a:chExt cx="893988" cy="791725"/>
          </a:xfrm>
        </p:grpSpPr>
        <p:pic>
          <p:nvPicPr>
            <p:cNvPr id="116" name="圖形 115" descr="信封">
              <a:extLst>
                <a:ext uri="{FF2B5EF4-FFF2-40B4-BE49-F238E27FC236}">
                  <a16:creationId xmlns:a16="http://schemas.microsoft.com/office/drawing/2014/main" id="{43674E21-19A2-45D1-8C91-8C52F286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17" name="文字方塊 116">
              <a:extLst>
                <a:ext uri="{FF2B5EF4-FFF2-40B4-BE49-F238E27FC236}">
                  <a16:creationId xmlns:a16="http://schemas.microsoft.com/office/drawing/2014/main" id="{4D395C8F-31D1-4042-9B1D-45B1E671A3B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群組 175">
            <a:extLst>
              <a:ext uri="{FF2B5EF4-FFF2-40B4-BE49-F238E27FC236}">
                <a16:creationId xmlns:a16="http://schemas.microsoft.com/office/drawing/2014/main" id="{6F55FB47-4E3F-4349-A702-AB5195E9D1E2}"/>
              </a:ext>
            </a:extLst>
          </p:cNvPr>
          <p:cNvGrpSpPr/>
          <p:nvPr/>
        </p:nvGrpSpPr>
        <p:grpSpPr>
          <a:xfrm>
            <a:off x="1107342" y="2218965"/>
            <a:ext cx="893988" cy="791725"/>
            <a:chOff x="1899008" y="2354495"/>
            <a:chExt cx="893988" cy="791725"/>
          </a:xfrm>
        </p:grpSpPr>
        <p:pic>
          <p:nvPicPr>
            <p:cNvPr id="177" name="圖形 176" descr="信封">
              <a:extLst>
                <a:ext uri="{FF2B5EF4-FFF2-40B4-BE49-F238E27FC236}">
                  <a16:creationId xmlns:a16="http://schemas.microsoft.com/office/drawing/2014/main" id="{A4194190-26D0-4D38-80C1-E0EFBBC75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8" name="文字方塊 177">
              <a:extLst>
                <a:ext uri="{FF2B5EF4-FFF2-40B4-BE49-F238E27FC236}">
                  <a16:creationId xmlns:a16="http://schemas.microsoft.com/office/drawing/2014/main" id="{B27CDB21-D08A-4625-B886-0BC5D8E7FD9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9456E8E2-015A-41B4-A36A-A178323DE6EA}"/>
              </a:ext>
            </a:extLst>
          </p:cNvPr>
          <p:cNvGrpSpPr/>
          <p:nvPr/>
        </p:nvGrpSpPr>
        <p:grpSpPr>
          <a:xfrm>
            <a:off x="278302" y="2220566"/>
            <a:ext cx="893988" cy="791725"/>
            <a:chOff x="1899008" y="2354495"/>
            <a:chExt cx="893988" cy="791725"/>
          </a:xfrm>
        </p:grpSpPr>
        <p:pic>
          <p:nvPicPr>
            <p:cNvPr id="180" name="圖形 179" descr="信封">
              <a:extLst>
                <a:ext uri="{FF2B5EF4-FFF2-40B4-BE49-F238E27FC236}">
                  <a16:creationId xmlns:a16="http://schemas.microsoft.com/office/drawing/2014/main" id="{F78143A3-637F-4AB2-9198-219CC030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3AAF0ABD-CBA5-4954-95A1-13CF58C2AF9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4D1C5B5-FF74-4D17-A26A-F53BCE3BFBBB}"/>
              </a:ext>
            </a:extLst>
          </p:cNvPr>
          <p:cNvSpPr/>
          <p:nvPr/>
        </p:nvSpPr>
        <p:spPr>
          <a:xfrm>
            <a:off x="1920116" y="3236522"/>
            <a:ext cx="264340" cy="2590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C864A319-6594-4329-9DB8-51512175BBCB}"/>
              </a:ext>
            </a:extLst>
          </p:cNvPr>
          <p:cNvSpPr/>
          <p:nvPr/>
        </p:nvSpPr>
        <p:spPr>
          <a:xfrm>
            <a:off x="5899001" y="3229648"/>
            <a:ext cx="264340" cy="2590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7" name="矩形 196">
            <a:extLst>
              <a:ext uri="{FF2B5EF4-FFF2-40B4-BE49-F238E27FC236}">
                <a16:creationId xmlns:a16="http://schemas.microsoft.com/office/drawing/2014/main" id="{E8355333-268D-4088-B16D-52B9571BB045}"/>
              </a:ext>
            </a:extLst>
          </p:cNvPr>
          <p:cNvSpPr/>
          <p:nvPr/>
        </p:nvSpPr>
        <p:spPr>
          <a:xfrm>
            <a:off x="3441506" y="4577308"/>
            <a:ext cx="264340" cy="2590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0" name="矩形 199">
            <a:extLst>
              <a:ext uri="{FF2B5EF4-FFF2-40B4-BE49-F238E27FC236}">
                <a16:creationId xmlns:a16="http://schemas.microsoft.com/office/drawing/2014/main" id="{F04E6E95-7467-4FC6-A318-22837DA27150}"/>
              </a:ext>
            </a:extLst>
          </p:cNvPr>
          <p:cNvSpPr/>
          <p:nvPr/>
        </p:nvSpPr>
        <p:spPr>
          <a:xfrm>
            <a:off x="5130186" y="4572452"/>
            <a:ext cx="264340" cy="2590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圖形 43" descr="戴眼鏡的臉 (無填滿)">
            <a:extLst>
              <a:ext uri="{FF2B5EF4-FFF2-40B4-BE49-F238E27FC236}">
                <a16:creationId xmlns:a16="http://schemas.microsoft.com/office/drawing/2014/main" id="{AF31EF26-511D-4068-A7E3-0E5D705C8E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28063" y="5062000"/>
            <a:ext cx="982146" cy="982146"/>
          </a:xfrm>
          <a:prstGeom prst="rect">
            <a:avLst/>
          </a:prstGeom>
        </p:spPr>
      </p:pic>
      <p:sp>
        <p:nvSpPr>
          <p:cNvPr id="45" name="投影片編號版面配置區 3">
            <a:extLst>
              <a:ext uri="{FF2B5EF4-FFF2-40B4-BE49-F238E27FC236}">
                <a16:creationId xmlns:a16="http://schemas.microsoft.com/office/drawing/2014/main" id="{2FEA66B3-C913-4EBE-A2B6-F25490FA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</p:spPr>
        <p:txBody>
          <a:bodyPr/>
          <a:lstStyle/>
          <a:p>
            <a:fld id="{F82249D5-A457-40D1-9D22-46206593EEBB}" type="slidenum">
              <a:rPr lang="zh-TW" altLang="en-US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313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2" grpId="0" animBg="1"/>
      <p:bldP spid="197" grpId="0" animBg="1"/>
      <p:bldP spid="2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Traditional Way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ABF581-C7AF-4253-A3DF-2BE49C516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12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2482857"/>
              </p:ext>
            </p:extLst>
          </p:nvPr>
        </p:nvGraphicFramePr>
        <p:xfrm>
          <a:off x="282964" y="2605225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242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3713145" y="1891523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E56BB6F9-F8F5-47B6-B94D-1C738676A25B}"/>
              </a:ext>
            </a:extLst>
          </p:cNvPr>
          <p:cNvGrpSpPr/>
          <p:nvPr/>
        </p:nvGrpSpPr>
        <p:grpSpPr>
          <a:xfrm>
            <a:off x="2895190" y="1884359"/>
            <a:ext cx="893988" cy="791725"/>
            <a:chOff x="1899008" y="2354495"/>
            <a:chExt cx="893988" cy="791725"/>
          </a:xfrm>
        </p:grpSpPr>
        <p:pic>
          <p:nvPicPr>
            <p:cNvPr id="66" name="圖形 65" descr="信封">
              <a:extLst>
                <a:ext uri="{FF2B5EF4-FFF2-40B4-BE49-F238E27FC236}">
                  <a16:creationId xmlns:a16="http://schemas.microsoft.com/office/drawing/2014/main" id="{87A3BC9D-7ADC-4B3E-A348-4484373FD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8BA6A5CE-7255-4887-9C4E-B4B0940F045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0E2363F-1A2F-4CA4-ABE5-9A7B610FAD78}"/>
              </a:ext>
            </a:extLst>
          </p:cNvPr>
          <p:cNvGrpSpPr/>
          <p:nvPr/>
        </p:nvGrpSpPr>
        <p:grpSpPr>
          <a:xfrm>
            <a:off x="2077235" y="1891506"/>
            <a:ext cx="893988" cy="791725"/>
            <a:chOff x="1899008" y="2354495"/>
            <a:chExt cx="893988" cy="791725"/>
          </a:xfrm>
        </p:grpSpPr>
        <p:pic>
          <p:nvPicPr>
            <p:cNvPr id="69" name="圖形 68" descr="信封">
              <a:extLst>
                <a:ext uri="{FF2B5EF4-FFF2-40B4-BE49-F238E27FC236}">
                  <a16:creationId xmlns:a16="http://schemas.microsoft.com/office/drawing/2014/main" id="{80CE3DAF-D02F-4B86-A46B-EE824C98BA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34073D4B-258D-4CAC-9E33-FAF85810980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8D45800-4E28-40A8-BB64-449AA39CF13D}"/>
              </a:ext>
            </a:extLst>
          </p:cNvPr>
          <p:cNvGrpSpPr/>
          <p:nvPr/>
        </p:nvGrpSpPr>
        <p:grpSpPr>
          <a:xfrm>
            <a:off x="1248195" y="1893107"/>
            <a:ext cx="893988" cy="791725"/>
            <a:chOff x="1899008" y="2354495"/>
            <a:chExt cx="893988" cy="791725"/>
          </a:xfrm>
        </p:grpSpPr>
        <p:pic>
          <p:nvPicPr>
            <p:cNvPr id="72" name="圖形 71" descr="信封">
              <a:extLst>
                <a:ext uri="{FF2B5EF4-FFF2-40B4-BE49-F238E27FC236}">
                  <a16:creationId xmlns:a16="http://schemas.microsoft.com/office/drawing/2014/main" id="{7F2EA0DE-CF34-466A-BDE5-972C40CFDE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1F50995D-BEDA-4734-AEC7-94CD962D10E1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48018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765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1831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212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19" name="群組 118">
            <a:extLst>
              <a:ext uri="{FF2B5EF4-FFF2-40B4-BE49-F238E27FC236}">
                <a16:creationId xmlns:a16="http://schemas.microsoft.com/office/drawing/2014/main" id="{6B3663B5-5BD1-4D3F-A2CF-72EA1D67C359}"/>
              </a:ext>
            </a:extLst>
          </p:cNvPr>
          <p:cNvGrpSpPr/>
          <p:nvPr/>
        </p:nvGrpSpPr>
        <p:grpSpPr>
          <a:xfrm>
            <a:off x="3793520" y="4344231"/>
            <a:ext cx="893988" cy="791725"/>
            <a:chOff x="1899008" y="2354495"/>
            <a:chExt cx="893988" cy="791725"/>
          </a:xfrm>
        </p:grpSpPr>
        <p:pic>
          <p:nvPicPr>
            <p:cNvPr id="120" name="圖形 119" descr="信封">
              <a:extLst>
                <a:ext uri="{FF2B5EF4-FFF2-40B4-BE49-F238E27FC236}">
                  <a16:creationId xmlns:a16="http://schemas.microsoft.com/office/drawing/2014/main" id="{E06A6204-ED05-44DA-9F09-8C7742DA8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3F91184D-63C0-490E-92E7-034C5AA2CB52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CC48AE53-F6BA-4315-B7FC-924292D2487C}"/>
              </a:ext>
            </a:extLst>
          </p:cNvPr>
          <p:cNvGrpSpPr/>
          <p:nvPr/>
        </p:nvGrpSpPr>
        <p:grpSpPr>
          <a:xfrm>
            <a:off x="2157610" y="4344214"/>
            <a:ext cx="893988" cy="791725"/>
            <a:chOff x="1899008" y="2354495"/>
            <a:chExt cx="893988" cy="791725"/>
          </a:xfrm>
        </p:grpSpPr>
        <p:pic>
          <p:nvPicPr>
            <p:cNvPr id="126" name="圖形 125" descr="信封">
              <a:extLst>
                <a:ext uri="{FF2B5EF4-FFF2-40B4-BE49-F238E27FC236}">
                  <a16:creationId xmlns:a16="http://schemas.microsoft.com/office/drawing/2014/main" id="{1AF0E11B-1624-4547-92F8-8054505F1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7" name="文字方塊 126">
              <a:extLst>
                <a:ext uri="{FF2B5EF4-FFF2-40B4-BE49-F238E27FC236}">
                  <a16:creationId xmlns:a16="http://schemas.microsoft.com/office/drawing/2014/main" id="{0F4EB1A8-EE9C-4C23-898A-07F639DA4F40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505F0F39-3D6D-416F-8115-BFFFBA21169F}"/>
              </a:ext>
            </a:extLst>
          </p:cNvPr>
          <p:cNvGrpSpPr/>
          <p:nvPr/>
        </p:nvGrpSpPr>
        <p:grpSpPr>
          <a:xfrm>
            <a:off x="1328570" y="4345815"/>
            <a:ext cx="893988" cy="791725"/>
            <a:chOff x="1899008" y="2354495"/>
            <a:chExt cx="893988" cy="791725"/>
          </a:xfrm>
        </p:grpSpPr>
        <p:pic>
          <p:nvPicPr>
            <p:cNvPr id="129" name="圖形 128" descr="信封">
              <a:extLst>
                <a:ext uri="{FF2B5EF4-FFF2-40B4-BE49-F238E27FC236}">
                  <a16:creationId xmlns:a16="http://schemas.microsoft.com/office/drawing/2014/main" id="{7FC19B73-377B-4DE6-8032-1D4844095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0" name="文字方塊 129">
              <a:extLst>
                <a:ext uri="{FF2B5EF4-FFF2-40B4-BE49-F238E27FC236}">
                  <a16:creationId xmlns:a16="http://schemas.microsoft.com/office/drawing/2014/main" id="{223F7911-40E5-4344-B35D-882C2D19B03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367042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718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2041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593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362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903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A4F7F196-4368-4578-9B1D-00F354F3F098}"/>
              </a:ext>
            </a:extLst>
          </p:cNvPr>
          <p:cNvGrpSpPr/>
          <p:nvPr/>
        </p:nvGrpSpPr>
        <p:grpSpPr>
          <a:xfrm>
            <a:off x="8233280" y="1048698"/>
            <a:ext cx="893988" cy="791725"/>
            <a:chOff x="1899008" y="2354495"/>
            <a:chExt cx="893988" cy="791725"/>
          </a:xfrm>
        </p:grpSpPr>
        <p:pic>
          <p:nvPicPr>
            <p:cNvPr id="138" name="圖形 137" descr="信封">
              <a:extLst>
                <a:ext uri="{FF2B5EF4-FFF2-40B4-BE49-F238E27FC236}">
                  <a16:creationId xmlns:a16="http://schemas.microsoft.com/office/drawing/2014/main" id="{978A0D1E-C7F5-4389-9F8B-0FAD0CDE3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9" name="文字方塊 138">
              <a:extLst>
                <a:ext uri="{FF2B5EF4-FFF2-40B4-BE49-F238E27FC236}">
                  <a16:creationId xmlns:a16="http://schemas.microsoft.com/office/drawing/2014/main" id="{C1BAE94E-8287-4253-A5D3-6177FCD26B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0" name="群組 139">
            <a:extLst>
              <a:ext uri="{FF2B5EF4-FFF2-40B4-BE49-F238E27FC236}">
                <a16:creationId xmlns:a16="http://schemas.microsoft.com/office/drawing/2014/main" id="{E4D4A073-0749-417E-9B72-CB174D6D5ACE}"/>
              </a:ext>
            </a:extLst>
          </p:cNvPr>
          <p:cNvGrpSpPr/>
          <p:nvPr/>
        </p:nvGrpSpPr>
        <p:grpSpPr>
          <a:xfrm>
            <a:off x="7415325" y="1041534"/>
            <a:ext cx="893988" cy="791725"/>
            <a:chOff x="1899008" y="2354495"/>
            <a:chExt cx="893988" cy="791725"/>
          </a:xfrm>
        </p:grpSpPr>
        <p:pic>
          <p:nvPicPr>
            <p:cNvPr id="141" name="圖形 140" descr="信封">
              <a:extLst>
                <a:ext uri="{FF2B5EF4-FFF2-40B4-BE49-F238E27FC236}">
                  <a16:creationId xmlns:a16="http://schemas.microsoft.com/office/drawing/2014/main" id="{B995ADCB-FF24-4DD0-9619-9086A69B9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2" name="文字方塊 141">
              <a:extLst>
                <a:ext uri="{FF2B5EF4-FFF2-40B4-BE49-F238E27FC236}">
                  <a16:creationId xmlns:a16="http://schemas.microsoft.com/office/drawing/2014/main" id="{9F6A9183-31C6-4CF1-AB9E-75F3CE25F19E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487B6C6E-5FF2-473E-AF03-0388A1A6C1E0}"/>
              </a:ext>
            </a:extLst>
          </p:cNvPr>
          <p:cNvGrpSpPr/>
          <p:nvPr/>
        </p:nvGrpSpPr>
        <p:grpSpPr>
          <a:xfrm>
            <a:off x="5768330" y="1050282"/>
            <a:ext cx="893988" cy="791725"/>
            <a:chOff x="1899008" y="2354495"/>
            <a:chExt cx="893988" cy="791725"/>
          </a:xfrm>
        </p:grpSpPr>
        <p:pic>
          <p:nvPicPr>
            <p:cNvPr id="147" name="圖形 146" descr="信封">
              <a:extLst>
                <a:ext uri="{FF2B5EF4-FFF2-40B4-BE49-F238E27FC236}">
                  <a16:creationId xmlns:a16="http://schemas.microsoft.com/office/drawing/2014/main" id="{5BF97140-E772-49AF-B711-6E59DC7FC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8" name="文字方塊 147">
              <a:extLst>
                <a:ext uri="{FF2B5EF4-FFF2-40B4-BE49-F238E27FC236}">
                  <a16:creationId xmlns:a16="http://schemas.microsoft.com/office/drawing/2014/main" id="{58795043-1E1E-4100-A22A-E0F5B09E61CA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58147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703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2231</a:t>
                      </a:r>
                      <a:endParaRPr lang="zh-TW" altLang="en-US" sz="18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442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393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862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/>
                        <a:t>603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55" name="群組 154">
            <a:extLst>
              <a:ext uri="{FF2B5EF4-FFF2-40B4-BE49-F238E27FC236}">
                <a16:creationId xmlns:a16="http://schemas.microsoft.com/office/drawing/2014/main" id="{70701963-FAC8-4504-8373-0DE48F159496}"/>
              </a:ext>
            </a:extLst>
          </p:cNvPr>
          <p:cNvGrpSpPr/>
          <p:nvPr/>
        </p:nvGrpSpPr>
        <p:grpSpPr>
          <a:xfrm>
            <a:off x="8113180" y="3482097"/>
            <a:ext cx="893988" cy="791725"/>
            <a:chOff x="1899008" y="2354495"/>
            <a:chExt cx="893988" cy="791725"/>
          </a:xfrm>
        </p:grpSpPr>
        <p:pic>
          <p:nvPicPr>
            <p:cNvPr id="156" name="圖形 155" descr="信封">
              <a:extLst>
                <a:ext uri="{FF2B5EF4-FFF2-40B4-BE49-F238E27FC236}">
                  <a16:creationId xmlns:a16="http://schemas.microsoft.com/office/drawing/2014/main" id="{55ABFDCD-1572-4C55-9FEE-BE8E1F98E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7" name="文字方塊 156">
              <a:extLst>
                <a:ext uri="{FF2B5EF4-FFF2-40B4-BE49-F238E27FC236}">
                  <a16:creationId xmlns:a16="http://schemas.microsoft.com/office/drawing/2014/main" id="{201D37CF-1664-4BA7-B5F6-7D4B76CEDA93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58" name="群組 157">
            <a:extLst>
              <a:ext uri="{FF2B5EF4-FFF2-40B4-BE49-F238E27FC236}">
                <a16:creationId xmlns:a16="http://schemas.microsoft.com/office/drawing/2014/main" id="{B6058319-C412-4FB5-B4FE-5B083DE251F1}"/>
              </a:ext>
            </a:extLst>
          </p:cNvPr>
          <p:cNvGrpSpPr/>
          <p:nvPr/>
        </p:nvGrpSpPr>
        <p:grpSpPr>
          <a:xfrm>
            <a:off x="7295225" y="3474933"/>
            <a:ext cx="893988" cy="791725"/>
            <a:chOff x="1899008" y="2354495"/>
            <a:chExt cx="893988" cy="791725"/>
          </a:xfrm>
        </p:grpSpPr>
        <p:pic>
          <p:nvPicPr>
            <p:cNvPr id="159" name="圖形 158" descr="信封">
              <a:extLst>
                <a:ext uri="{FF2B5EF4-FFF2-40B4-BE49-F238E27FC236}">
                  <a16:creationId xmlns:a16="http://schemas.microsoft.com/office/drawing/2014/main" id="{ADB0A992-1E12-4E4D-A1B5-B88B6D10C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0" name="文字方塊 159">
              <a:extLst>
                <a:ext uri="{FF2B5EF4-FFF2-40B4-BE49-F238E27FC236}">
                  <a16:creationId xmlns:a16="http://schemas.microsoft.com/office/drawing/2014/main" id="{DAE1378E-63A1-4B81-8D3D-16415DED6F24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1" name="群組 160">
            <a:extLst>
              <a:ext uri="{FF2B5EF4-FFF2-40B4-BE49-F238E27FC236}">
                <a16:creationId xmlns:a16="http://schemas.microsoft.com/office/drawing/2014/main" id="{896B63A7-DA50-4E51-B7F7-4AAB1CCCD3C3}"/>
              </a:ext>
            </a:extLst>
          </p:cNvPr>
          <p:cNvGrpSpPr/>
          <p:nvPr/>
        </p:nvGrpSpPr>
        <p:grpSpPr>
          <a:xfrm>
            <a:off x="6477270" y="3482080"/>
            <a:ext cx="893988" cy="791725"/>
            <a:chOff x="1899008" y="2354495"/>
            <a:chExt cx="893988" cy="791725"/>
          </a:xfrm>
        </p:grpSpPr>
        <p:pic>
          <p:nvPicPr>
            <p:cNvPr id="162" name="圖形 161" descr="信封">
              <a:extLst>
                <a:ext uri="{FF2B5EF4-FFF2-40B4-BE49-F238E27FC236}">
                  <a16:creationId xmlns:a16="http://schemas.microsoft.com/office/drawing/2014/main" id="{ED2E7F05-2830-41B2-9AE5-7FCA12716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3" name="文字方塊 162">
              <a:extLst>
                <a:ext uri="{FF2B5EF4-FFF2-40B4-BE49-F238E27FC236}">
                  <a16:creationId xmlns:a16="http://schemas.microsoft.com/office/drawing/2014/main" id="{F543DD64-0BF2-488F-A412-2476C3F4600F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72" name="圖形 171" descr="嚎啕大哭 (無填滿)">
            <a:extLst>
              <a:ext uri="{FF2B5EF4-FFF2-40B4-BE49-F238E27FC236}">
                <a16:creationId xmlns:a16="http://schemas.microsoft.com/office/drawing/2014/main" id="{DE3C8A99-BC64-44FA-BDD0-B6A3FD906DB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88961" y="5267194"/>
            <a:ext cx="1114422" cy="1114422"/>
          </a:xfrm>
          <a:prstGeom prst="rect">
            <a:avLst/>
          </a:prstGeom>
        </p:spPr>
      </p:pic>
      <p:pic>
        <p:nvPicPr>
          <p:cNvPr id="173" name="圖形 172" descr="嚎啕大哭 (無填滿)">
            <a:extLst>
              <a:ext uri="{FF2B5EF4-FFF2-40B4-BE49-F238E27FC236}">
                <a16:creationId xmlns:a16="http://schemas.microsoft.com/office/drawing/2014/main" id="{43448C02-D35F-4EB9-81D3-EC3802063FB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49899" y="2565798"/>
            <a:ext cx="1114422" cy="1114422"/>
          </a:xfrm>
          <a:prstGeom prst="rect">
            <a:avLst/>
          </a:prstGeom>
        </p:spPr>
      </p:pic>
      <p:pic>
        <p:nvPicPr>
          <p:cNvPr id="174" name="圖形 173" descr="嚎啕大哭 (無填滿)">
            <a:extLst>
              <a:ext uri="{FF2B5EF4-FFF2-40B4-BE49-F238E27FC236}">
                <a16:creationId xmlns:a16="http://schemas.microsoft.com/office/drawing/2014/main" id="{F347B363-648E-45A9-B301-488C4A3043F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113180" y="1813005"/>
            <a:ext cx="1114422" cy="1114422"/>
          </a:xfrm>
          <a:prstGeom prst="rect">
            <a:avLst/>
          </a:prstGeom>
        </p:spPr>
      </p:pic>
      <p:pic>
        <p:nvPicPr>
          <p:cNvPr id="175" name="圖形 174" descr="嚎啕大哭 (無填滿)">
            <a:extLst>
              <a:ext uri="{FF2B5EF4-FFF2-40B4-BE49-F238E27FC236}">
                <a16:creationId xmlns:a16="http://schemas.microsoft.com/office/drawing/2014/main" id="{83BED2DA-3061-4626-AD1F-840953F6C6A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6276" y="4493818"/>
            <a:ext cx="1114422" cy="1114422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5B4C06BF-774A-D349-9A43-EF8A2C36C489}"/>
              </a:ext>
            </a:extLst>
          </p:cNvPr>
          <p:cNvSpPr txBox="1"/>
          <p:nvPr/>
        </p:nvSpPr>
        <p:spPr>
          <a:xfrm>
            <a:off x="5994891" y="170737"/>
            <a:ext cx="30187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這兩頁我在聽你講一下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圖我覺得太複雜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應該可以畫一個fat-free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然後畫兩個flow 走一樣的路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傳統的方法都在一個switch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(or 每個switch)做sketch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然後說會碰撞就好</a:t>
            </a:r>
          </a:p>
        </p:txBody>
      </p:sp>
      <p:pic>
        <p:nvPicPr>
          <p:cNvPr id="94" name="內容版面配置區 6" descr="關閉">
            <a:extLst>
              <a:ext uri="{FF2B5EF4-FFF2-40B4-BE49-F238E27FC236}">
                <a16:creationId xmlns:a16="http://schemas.microsoft.com/office/drawing/2014/main" id="{2829DA3C-3C0F-437D-9A20-FA31C0BF15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9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237AB4-850D-4CEA-A68C-4A8F79F20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Ideal Way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731944-9D55-4C84-BD1D-1C0A1CA6F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13</a:t>
            </a:fld>
            <a:endParaRPr lang="zh-TW" altLang="en-US"/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89AF4F64-CFC1-4B7D-9E61-9296E268DB85}"/>
              </a:ext>
            </a:extLst>
          </p:cNvPr>
          <p:cNvGrpSpPr/>
          <p:nvPr/>
        </p:nvGrpSpPr>
        <p:grpSpPr>
          <a:xfrm>
            <a:off x="1453680" y="2113329"/>
            <a:ext cx="1253896" cy="1253896"/>
            <a:chOff x="2237452" y="2305847"/>
            <a:chExt cx="1253896" cy="1253896"/>
          </a:xfrm>
        </p:grpSpPr>
        <p:pic>
          <p:nvPicPr>
            <p:cNvPr id="50" name="圖形 49" descr="伺服器">
              <a:extLst>
                <a:ext uri="{FF2B5EF4-FFF2-40B4-BE49-F238E27FC236}">
                  <a16:creationId xmlns:a16="http://schemas.microsoft.com/office/drawing/2014/main" id="{5E5BC326-3555-4E17-BED3-090B1C075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1" name="文字方塊 50">
              <a:extLst>
                <a:ext uri="{FF2B5EF4-FFF2-40B4-BE49-F238E27FC236}">
                  <a16:creationId xmlns:a16="http://schemas.microsoft.com/office/drawing/2014/main" id="{1F167A1D-0D97-47B7-B03F-D725D3F2D3F6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S1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8FFA916F-1F0E-4FDF-8239-6112F9AB57EE}"/>
              </a:ext>
            </a:extLst>
          </p:cNvPr>
          <p:cNvGrpSpPr/>
          <p:nvPr/>
        </p:nvGrpSpPr>
        <p:grpSpPr>
          <a:xfrm>
            <a:off x="6436424" y="2113329"/>
            <a:ext cx="1253896" cy="1253896"/>
            <a:chOff x="2237452" y="2305847"/>
            <a:chExt cx="1253896" cy="1253896"/>
          </a:xfrm>
        </p:grpSpPr>
        <p:pic>
          <p:nvPicPr>
            <p:cNvPr id="53" name="圖形 52" descr="伺服器">
              <a:extLst>
                <a:ext uri="{FF2B5EF4-FFF2-40B4-BE49-F238E27FC236}">
                  <a16:creationId xmlns:a16="http://schemas.microsoft.com/office/drawing/2014/main" id="{2CE9BFE9-18A9-4510-823C-953FC07A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2EC90255-5B9E-4BF6-882B-95ED46604870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S3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3691C18E-A894-422E-8F2B-E2CB14974ADE}"/>
              </a:ext>
            </a:extLst>
          </p:cNvPr>
          <p:cNvGrpSpPr/>
          <p:nvPr/>
        </p:nvGrpSpPr>
        <p:grpSpPr>
          <a:xfrm>
            <a:off x="1453680" y="4653909"/>
            <a:ext cx="1253896" cy="1253896"/>
            <a:chOff x="2237452" y="2305847"/>
            <a:chExt cx="1253896" cy="1253896"/>
          </a:xfrm>
        </p:grpSpPr>
        <p:pic>
          <p:nvPicPr>
            <p:cNvPr id="56" name="圖形 55" descr="伺服器">
              <a:extLst>
                <a:ext uri="{FF2B5EF4-FFF2-40B4-BE49-F238E27FC236}">
                  <a16:creationId xmlns:a16="http://schemas.microsoft.com/office/drawing/2014/main" id="{47F10BC2-663A-4C1C-B0D5-80786D5BA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05847"/>
              <a:ext cx="1253896" cy="1253896"/>
            </a:xfrm>
            <a:prstGeom prst="rect">
              <a:avLst/>
            </a:prstGeom>
          </p:spPr>
        </p:pic>
        <p:sp>
          <p:nvSpPr>
            <p:cNvPr id="57" name="文字方塊 56">
              <a:extLst>
                <a:ext uri="{FF2B5EF4-FFF2-40B4-BE49-F238E27FC236}">
                  <a16:creationId xmlns:a16="http://schemas.microsoft.com/office/drawing/2014/main" id="{51D64506-FC20-4370-9256-02705907007C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S2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1F33535F-638E-4358-94A0-783832DB573D}"/>
              </a:ext>
            </a:extLst>
          </p:cNvPr>
          <p:cNvGrpSpPr/>
          <p:nvPr/>
        </p:nvGrpSpPr>
        <p:grpSpPr>
          <a:xfrm>
            <a:off x="6436424" y="4653909"/>
            <a:ext cx="1253896" cy="1253896"/>
            <a:chOff x="2237452" y="2367622"/>
            <a:chExt cx="1253896" cy="1253896"/>
          </a:xfrm>
        </p:grpSpPr>
        <p:pic>
          <p:nvPicPr>
            <p:cNvPr id="59" name="圖形 58" descr="伺服器">
              <a:extLst>
                <a:ext uri="{FF2B5EF4-FFF2-40B4-BE49-F238E27FC236}">
                  <a16:creationId xmlns:a16="http://schemas.microsoft.com/office/drawing/2014/main" id="{AF6D9F3E-ACA3-40F6-BE06-A8E0949D5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37452" y="2367622"/>
              <a:ext cx="1253896" cy="1253896"/>
            </a:xfrm>
            <a:prstGeom prst="rect">
              <a:avLst/>
            </a:prstGeom>
          </p:spPr>
        </p:pic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2AC8D02C-8DDD-45C9-B9C4-39A20D554D05}"/>
                </a:ext>
              </a:extLst>
            </p:cNvPr>
            <p:cNvSpPr txBox="1"/>
            <p:nvPr/>
          </p:nvSpPr>
          <p:spPr>
            <a:xfrm>
              <a:off x="2588062" y="2578633"/>
              <a:ext cx="6421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TW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TW" sz="3200" dirty="0">
                  <a:solidFill>
                    <a:srgbClr val="FF0000"/>
                  </a:solidFill>
                </a:rPr>
                <a:t>S4</a:t>
              </a:r>
              <a:endParaRPr lang="zh-TW" altLang="en-US" sz="3200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61" name="表格 60">
            <a:extLst>
              <a:ext uri="{FF2B5EF4-FFF2-40B4-BE49-F238E27FC236}">
                <a16:creationId xmlns:a16="http://schemas.microsoft.com/office/drawing/2014/main" id="{831ADAC5-7288-4B5D-BF2F-B1B2FB64A1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901725"/>
              </p:ext>
            </p:extLst>
          </p:nvPr>
        </p:nvGraphicFramePr>
        <p:xfrm>
          <a:off x="282964" y="261527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87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79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83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62" name="群組 61">
            <a:extLst>
              <a:ext uri="{FF2B5EF4-FFF2-40B4-BE49-F238E27FC236}">
                <a16:creationId xmlns:a16="http://schemas.microsoft.com/office/drawing/2014/main" id="{326A18B0-5A4B-4F27-9848-1D75A76B8504}"/>
              </a:ext>
            </a:extLst>
          </p:cNvPr>
          <p:cNvGrpSpPr/>
          <p:nvPr/>
        </p:nvGrpSpPr>
        <p:grpSpPr>
          <a:xfrm>
            <a:off x="1192543" y="1861474"/>
            <a:ext cx="893988" cy="791725"/>
            <a:chOff x="1899008" y="2354495"/>
            <a:chExt cx="893988" cy="791725"/>
          </a:xfrm>
        </p:grpSpPr>
        <p:pic>
          <p:nvPicPr>
            <p:cNvPr id="63" name="圖形 62" descr="信封">
              <a:extLst>
                <a:ext uri="{FF2B5EF4-FFF2-40B4-BE49-F238E27FC236}">
                  <a16:creationId xmlns:a16="http://schemas.microsoft.com/office/drawing/2014/main" id="{D9B7E6A3-9D75-42BA-B95F-DD1E92C0D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B35C1718-B037-4F46-A37B-05AC169F63C7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77" name="圖形 76" descr="信封">
            <a:extLst>
              <a:ext uri="{FF2B5EF4-FFF2-40B4-BE49-F238E27FC236}">
                <a16:creationId xmlns:a16="http://schemas.microsoft.com/office/drawing/2014/main" id="{C18B058D-EE40-46D5-9E60-531BEE89E1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778" y="1877923"/>
            <a:ext cx="893988" cy="791725"/>
          </a:xfrm>
          <a:prstGeom prst="rect">
            <a:avLst/>
          </a:prstGeom>
        </p:spPr>
      </p:pic>
      <p:pic>
        <p:nvPicPr>
          <p:cNvPr id="78" name="圖形 77" descr="信封">
            <a:extLst>
              <a:ext uri="{FF2B5EF4-FFF2-40B4-BE49-F238E27FC236}">
                <a16:creationId xmlns:a16="http://schemas.microsoft.com/office/drawing/2014/main" id="{4FD3F318-875C-4748-9AC8-BA294DFDCA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1752" y="1879220"/>
            <a:ext cx="893988" cy="791725"/>
          </a:xfrm>
          <a:prstGeom prst="rect">
            <a:avLst/>
          </a:prstGeom>
        </p:spPr>
      </p:pic>
      <p:grpSp>
        <p:nvGrpSpPr>
          <p:cNvPr id="74" name="群組 73">
            <a:extLst>
              <a:ext uri="{FF2B5EF4-FFF2-40B4-BE49-F238E27FC236}">
                <a16:creationId xmlns:a16="http://schemas.microsoft.com/office/drawing/2014/main" id="{35CAE9F6-2D59-4A67-9F23-A6AB47535172}"/>
              </a:ext>
            </a:extLst>
          </p:cNvPr>
          <p:cNvGrpSpPr/>
          <p:nvPr/>
        </p:nvGrpSpPr>
        <p:grpSpPr>
          <a:xfrm>
            <a:off x="363339" y="1884356"/>
            <a:ext cx="893988" cy="791725"/>
            <a:chOff x="1899008" y="2354495"/>
            <a:chExt cx="893988" cy="791725"/>
          </a:xfrm>
        </p:grpSpPr>
        <p:pic>
          <p:nvPicPr>
            <p:cNvPr id="75" name="圖形 74" descr="信封">
              <a:extLst>
                <a:ext uri="{FF2B5EF4-FFF2-40B4-BE49-F238E27FC236}">
                  <a16:creationId xmlns:a16="http://schemas.microsoft.com/office/drawing/2014/main" id="{66980C3F-EF0B-4FC4-9ABB-6F6E41FF4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740F3C80-C654-4224-8F6B-62E89088CB6E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18" name="表格 117">
            <a:extLst>
              <a:ext uri="{FF2B5EF4-FFF2-40B4-BE49-F238E27FC236}">
                <a16:creationId xmlns:a16="http://schemas.microsoft.com/office/drawing/2014/main" id="{0DA8DAC5-1ADA-4FE3-AEE4-D2E32AC8F8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8072637"/>
              </p:ext>
            </p:extLst>
          </p:nvPr>
        </p:nvGraphicFramePr>
        <p:xfrm>
          <a:off x="363339" y="5057933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75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562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22" name="群組 121">
            <a:extLst>
              <a:ext uri="{FF2B5EF4-FFF2-40B4-BE49-F238E27FC236}">
                <a16:creationId xmlns:a16="http://schemas.microsoft.com/office/drawing/2014/main" id="{B84D0377-4A92-4F40-BA38-B83B1BAFD7D6}"/>
              </a:ext>
            </a:extLst>
          </p:cNvPr>
          <p:cNvGrpSpPr/>
          <p:nvPr/>
        </p:nvGrpSpPr>
        <p:grpSpPr>
          <a:xfrm>
            <a:off x="2975565" y="4337067"/>
            <a:ext cx="893988" cy="791725"/>
            <a:chOff x="1899008" y="2354495"/>
            <a:chExt cx="893988" cy="791725"/>
          </a:xfrm>
        </p:grpSpPr>
        <p:pic>
          <p:nvPicPr>
            <p:cNvPr id="123" name="圖形 122" descr="信封">
              <a:extLst>
                <a:ext uri="{FF2B5EF4-FFF2-40B4-BE49-F238E27FC236}">
                  <a16:creationId xmlns:a16="http://schemas.microsoft.com/office/drawing/2014/main" id="{A2E1BF54-2E9A-478D-97C8-15AF5B1EC4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9DBE7E99-C54F-4F0B-9E00-C1673BA7FF7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31" name="圖形 130" descr="信封">
            <a:extLst>
              <a:ext uri="{FF2B5EF4-FFF2-40B4-BE49-F238E27FC236}">
                <a16:creationId xmlns:a16="http://schemas.microsoft.com/office/drawing/2014/main" id="{FD73CA4B-9188-4D9F-A0B1-4053A412CA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7153" y="4330631"/>
            <a:ext cx="893988" cy="791725"/>
          </a:xfrm>
          <a:prstGeom prst="rect">
            <a:avLst/>
          </a:prstGeom>
        </p:spPr>
      </p:pic>
      <p:pic>
        <p:nvPicPr>
          <p:cNvPr id="132" name="圖形 131" descr="信封">
            <a:extLst>
              <a:ext uri="{FF2B5EF4-FFF2-40B4-BE49-F238E27FC236}">
                <a16:creationId xmlns:a16="http://schemas.microsoft.com/office/drawing/2014/main" id="{436D3CA0-5255-4E5C-9340-CCC91AD246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377" y="4331928"/>
            <a:ext cx="893988" cy="791725"/>
          </a:xfrm>
          <a:prstGeom prst="rect">
            <a:avLst/>
          </a:prstGeom>
        </p:spPr>
      </p:pic>
      <p:grpSp>
        <p:nvGrpSpPr>
          <p:cNvPr id="133" name="群組 132">
            <a:extLst>
              <a:ext uri="{FF2B5EF4-FFF2-40B4-BE49-F238E27FC236}">
                <a16:creationId xmlns:a16="http://schemas.microsoft.com/office/drawing/2014/main" id="{65AAD351-7E51-44FC-92B4-6F7C04F6BC61}"/>
              </a:ext>
            </a:extLst>
          </p:cNvPr>
          <p:cNvGrpSpPr/>
          <p:nvPr/>
        </p:nvGrpSpPr>
        <p:grpSpPr>
          <a:xfrm>
            <a:off x="443714" y="4337064"/>
            <a:ext cx="893988" cy="791725"/>
            <a:chOff x="1899008" y="2354495"/>
            <a:chExt cx="893988" cy="791725"/>
          </a:xfrm>
        </p:grpSpPr>
        <p:pic>
          <p:nvPicPr>
            <p:cNvPr id="134" name="圖形 133" descr="信封">
              <a:extLst>
                <a:ext uri="{FF2B5EF4-FFF2-40B4-BE49-F238E27FC236}">
                  <a16:creationId xmlns:a16="http://schemas.microsoft.com/office/drawing/2014/main" id="{EEABA0F3-A5FE-4901-B139-CE4828F62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35" name="文字方塊 134">
              <a:extLst>
                <a:ext uri="{FF2B5EF4-FFF2-40B4-BE49-F238E27FC236}">
                  <a16:creationId xmlns:a16="http://schemas.microsoft.com/office/drawing/2014/main" id="{44C2CB44-0617-4DC4-9DB4-7F8D4436AAD6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36" name="表格 135">
            <a:extLst>
              <a:ext uri="{FF2B5EF4-FFF2-40B4-BE49-F238E27FC236}">
                <a16:creationId xmlns:a16="http://schemas.microsoft.com/office/drawing/2014/main" id="{AACF8C62-8174-41F0-9F1B-A4969EC7F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90997"/>
              </p:ext>
            </p:extLst>
          </p:nvPr>
        </p:nvGraphicFramePr>
        <p:xfrm>
          <a:off x="4682523" y="1762400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18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262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93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43" name="群組 142">
            <a:extLst>
              <a:ext uri="{FF2B5EF4-FFF2-40B4-BE49-F238E27FC236}">
                <a16:creationId xmlns:a16="http://schemas.microsoft.com/office/drawing/2014/main" id="{480369EA-35F0-47E4-8E1D-9C006AF265C3}"/>
              </a:ext>
            </a:extLst>
          </p:cNvPr>
          <p:cNvGrpSpPr/>
          <p:nvPr/>
        </p:nvGrpSpPr>
        <p:grpSpPr>
          <a:xfrm>
            <a:off x="6597370" y="1048681"/>
            <a:ext cx="893988" cy="791725"/>
            <a:chOff x="1899008" y="2354495"/>
            <a:chExt cx="893988" cy="791725"/>
          </a:xfrm>
        </p:grpSpPr>
        <p:pic>
          <p:nvPicPr>
            <p:cNvPr id="144" name="圖形 143" descr="信封">
              <a:extLst>
                <a:ext uri="{FF2B5EF4-FFF2-40B4-BE49-F238E27FC236}">
                  <a16:creationId xmlns:a16="http://schemas.microsoft.com/office/drawing/2014/main" id="{7AB5C1B7-0320-4A19-AB2E-701DF5E86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45" name="文字方塊 144">
              <a:extLst>
                <a:ext uri="{FF2B5EF4-FFF2-40B4-BE49-F238E27FC236}">
                  <a16:creationId xmlns:a16="http://schemas.microsoft.com/office/drawing/2014/main" id="{8C5D2A47-59A9-4106-8CE3-AEB42E65DB4C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F3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49" name="圖形 148" descr="信封">
            <a:extLst>
              <a:ext uri="{FF2B5EF4-FFF2-40B4-BE49-F238E27FC236}">
                <a16:creationId xmlns:a16="http://schemas.microsoft.com/office/drawing/2014/main" id="{08CA6AFD-24C6-475B-924C-26B6A4C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56913" y="1035098"/>
            <a:ext cx="893988" cy="791725"/>
          </a:xfrm>
          <a:prstGeom prst="rect">
            <a:avLst/>
          </a:prstGeom>
        </p:spPr>
      </p:pic>
      <p:pic>
        <p:nvPicPr>
          <p:cNvPr id="150" name="圖形 149" descr="信封">
            <a:extLst>
              <a:ext uri="{FF2B5EF4-FFF2-40B4-BE49-F238E27FC236}">
                <a16:creationId xmlns:a16="http://schemas.microsoft.com/office/drawing/2014/main" id="{5605F8F0-BB43-4B68-8D4D-9939F8290E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8383" y="1036395"/>
            <a:ext cx="893988" cy="791725"/>
          </a:xfrm>
          <a:prstGeom prst="rect">
            <a:avLst/>
          </a:prstGeom>
        </p:spPr>
      </p:pic>
      <p:grpSp>
        <p:nvGrpSpPr>
          <p:cNvPr id="151" name="群組 150">
            <a:extLst>
              <a:ext uri="{FF2B5EF4-FFF2-40B4-BE49-F238E27FC236}">
                <a16:creationId xmlns:a16="http://schemas.microsoft.com/office/drawing/2014/main" id="{BCC0C002-8C2B-4B6B-8B84-7941CFA0B5BE}"/>
              </a:ext>
            </a:extLst>
          </p:cNvPr>
          <p:cNvGrpSpPr/>
          <p:nvPr/>
        </p:nvGrpSpPr>
        <p:grpSpPr>
          <a:xfrm>
            <a:off x="4883474" y="1041531"/>
            <a:ext cx="893988" cy="791725"/>
            <a:chOff x="1899008" y="2354495"/>
            <a:chExt cx="893988" cy="791725"/>
          </a:xfrm>
        </p:grpSpPr>
        <p:pic>
          <p:nvPicPr>
            <p:cNvPr id="152" name="圖形 151" descr="信封">
              <a:extLst>
                <a:ext uri="{FF2B5EF4-FFF2-40B4-BE49-F238E27FC236}">
                  <a16:creationId xmlns:a16="http://schemas.microsoft.com/office/drawing/2014/main" id="{C251C489-DFE7-46D3-A196-F4419DE10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53" name="文字方塊 152">
              <a:extLst>
                <a:ext uri="{FF2B5EF4-FFF2-40B4-BE49-F238E27FC236}">
                  <a16:creationId xmlns:a16="http://schemas.microsoft.com/office/drawing/2014/main" id="{8C9D54BC-BB12-4C6B-A227-214A6A85D7C8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54" name="表格 153">
            <a:extLst>
              <a:ext uri="{FF2B5EF4-FFF2-40B4-BE49-F238E27FC236}">
                <a16:creationId xmlns:a16="http://schemas.microsoft.com/office/drawing/2014/main" id="{70653416-29D9-427A-ADA3-40560CDE9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50776"/>
              </p:ext>
            </p:extLst>
          </p:nvPr>
        </p:nvGraphicFramePr>
        <p:xfrm>
          <a:off x="4682999" y="4195799"/>
          <a:ext cx="4439760" cy="444161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739960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739960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444161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703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31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42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33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62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/>
                        <a:t>63</a:t>
                      </a:r>
                      <a:endParaRPr lang="zh-TW" altLang="en-US" sz="1800" b="1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pSp>
        <p:nvGrpSpPr>
          <p:cNvPr id="164" name="群組 163">
            <a:extLst>
              <a:ext uri="{FF2B5EF4-FFF2-40B4-BE49-F238E27FC236}">
                <a16:creationId xmlns:a16="http://schemas.microsoft.com/office/drawing/2014/main" id="{AFD8FF2C-07D9-49FD-8C58-BAD484873BCA}"/>
              </a:ext>
            </a:extLst>
          </p:cNvPr>
          <p:cNvGrpSpPr/>
          <p:nvPr/>
        </p:nvGrpSpPr>
        <p:grpSpPr>
          <a:xfrm>
            <a:off x="5648230" y="3483681"/>
            <a:ext cx="893988" cy="791725"/>
            <a:chOff x="1899008" y="2354495"/>
            <a:chExt cx="893988" cy="791725"/>
          </a:xfrm>
        </p:grpSpPr>
        <p:pic>
          <p:nvPicPr>
            <p:cNvPr id="165" name="圖形 164" descr="信封">
              <a:extLst>
                <a:ext uri="{FF2B5EF4-FFF2-40B4-BE49-F238E27FC236}">
                  <a16:creationId xmlns:a16="http://schemas.microsoft.com/office/drawing/2014/main" id="{C66D9C1E-AF3B-4DBB-8105-BF7C8A3C4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66" name="文字方塊 165">
              <a:extLst>
                <a:ext uri="{FF2B5EF4-FFF2-40B4-BE49-F238E27FC236}">
                  <a16:creationId xmlns:a16="http://schemas.microsoft.com/office/drawing/2014/main" id="{B8FD7316-A2B8-4C0F-B58D-245CA4B9C2D6}"/>
                </a:ext>
              </a:extLst>
            </p:cNvPr>
            <p:cNvSpPr txBox="1"/>
            <p:nvPr/>
          </p:nvSpPr>
          <p:spPr>
            <a:xfrm>
              <a:off x="2051074" y="2457968"/>
              <a:ext cx="58221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F4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167" name="圖形 166" descr="信封">
            <a:extLst>
              <a:ext uri="{FF2B5EF4-FFF2-40B4-BE49-F238E27FC236}">
                <a16:creationId xmlns:a16="http://schemas.microsoft.com/office/drawing/2014/main" id="{C5E9362A-4317-446E-9F35-77F7600D98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36813" y="3468497"/>
            <a:ext cx="893988" cy="791725"/>
          </a:xfrm>
          <a:prstGeom prst="rect">
            <a:avLst/>
          </a:prstGeom>
        </p:spPr>
      </p:pic>
      <p:pic>
        <p:nvPicPr>
          <p:cNvPr id="168" name="圖形 167" descr="信封">
            <a:extLst>
              <a:ext uri="{FF2B5EF4-FFF2-40B4-BE49-F238E27FC236}">
                <a16:creationId xmlns:a16="http://schemas.microsoft.com/office/drawing/2014/main" id="{D93EE4EB-F3D8-43A3-8009-680BA53CE7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18283" y="3469794"/>
            <a:ext cx="893988" cy="791725"/>
          </a:xfrm>
          <a:prstGeom prst="rect">
            <a:avLst/>
          </a:prstGeom>
        </p:spPr>
      </p:pic>
      <p:grpSp>
        <p:nvGrpSpPr>
          <p:cNvPr id="169" name="群組 168">
            <a:extLst>
              <a:ext uri="{FF2B5EF4-FFF2-40B4-BE49-F238E27FC236}">
                <a16:creationId xmlns:a16="http://schemas.microsoft.com/office/drawing/2014/main" id="{16D1B184-1187-493F-89E1-B4151AC27D17}"/>
              </a:ext>
            </a:extLst>
          </p:cNvPr>
          <p:cNvGrpSpPr/>
          <p:nvPr/>
        </p:nvGrpSpPr>
        <p:grpSpPr>
          <a:xfrm>
            <a:off x="4763374" y="3474930"/>
            <a:ext cx="893988" cy="791725"/>
            <a:chOff x="1899008" y="2354495"/>
            <a:chExt cx="893988" cy="791725"/>
          </a:xfrm>
        </p:grpSpPr>
        <p:pic>
          <p:nvPicPr>
            <p:cNvPr id="170" name="圖形 169" descr="信封">
              <a:extLst>
                <a:ext uri="{FF2B5EF4-FFF2-40B4-BE49-F238E27FC236}">
                  <a16:creationId xmlns:a16="http://schemas.microsoft.com/office/drawing/2014/main" id="{DDC1AE53-08A6-4839-9FEC-957362050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899008" y="2354495"/>
              <a:ext cx="893988" cy="791725"/>
            </a:xfrm>
            <a:prstGeom prst="rect">
              <a:avLst/>
            </a:prstGeom>
          </p:spPr>
        </p:pic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119E206E-DC36-47BA-8218-3236589A69F4}"/>
                </a:ext>
              </a:extLst>
            </p:cNvPr>
            <p:cNvSpPr txBox="1"/>
            <p:nvPr/>
          </p:nvSpPr>
          <p:spPr>
            <a:xfrm>
              <a:off x="2051074" y="2457968"/>
              <a:ext cx="184731" cy="58477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pic>
        <p:nvPicPr>
          <p:cNvPr id="89" name="圖形 88" descr="戴眼鏡的臉 (無填滿)">
            <a:extLst>
              <a:ext uri="{FF2B5EF4-FFF2-40B4-BE49-F238E27FC236}">
                <a16:creationId xmlns:a16="http://schemas.microsoft.com/office/drawing/2014/main" id="{05441901-D681-4D46-B6BD-5F47DC5756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24077" y="1637944"/>
            <a:ext cx="982146" cy="982146"/>
          </a:xfrm>
          <a:prstGeom prst="rect">
            <a:avLst/>
          </a:prstGeom>
        </p:spPr>
      </p:pic>
      <p:pic>
        <p:nvPicPr>
          <p:cNvPr id="90" name="圖形 89" descr="戴眼鏡的臉 (無填滿)">
            <a:extLst>
              <a:ext uri="{FF2B5EF4-FFF2-40B4-BE49-F238E27FC236}">
                <a16:creationId xmlns:a16="http://schemas.microsoft.com/office/drawing/2014/main" id="{6940EB28-AC7E-471C-BD23-63413091E5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488813" y="5502094"/>
            <a:ext cx="982146" cy="982146"/>
          </a:xfrm>
          <a:prstGeom prst="rect">
            <a:avLst/>
          </a:prstGeom>
        </p:spPr>
      </p:pic>
      <p:pic>
        <p:nvPicPr>
          <p:cNvPr id="91" name="圖形 90" descr="戴眼鏡的臉 (無填滿)">
            <a:extLst>
              <a:ext uri="{FF2B5EF4-FFF2-40B4-BE49-F238E27FC236}">
                <a16:creationId xmlns:a16="http://schemas.microsoft.com/office/drawing/2014/main" id="{1AD94AC4-E73B-4A46-85D7-7D21CDC9DCE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69370" y="812771"/>
            <a:ext cx="982146" cy="982146"/>
          </a:xfrm>
          <a:prstGeom prst="rect">
            <a:avLst/>
          </a:prstGeom>
        </p:spPr>
      </p:pic>
      <p:pic>
        <p:nvPicPr>
          <p:cNvPr id="92" name="內容版面配置區 91" descr="戴眼鏡的臉 (無填滿)">
            <a:extLst>
              <a:ext uri="{FF2B5EF4-FFF2-40B4-BE49-F238E27FC236}">
                <a16:creationId xmlns:a16="http://schemas.microsoft.com/office/drawing/2014/main" id="{A6312899-83C2-43CF-BE21-7BC216B50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08185" y="4732924"/>
            <a:ext cx="914400" cy="914400"/>
          </a:xfrm>
          <a:prstGeom prst="rect">
            <a:avLst/>
          </a:prstGeom>
        </p:spPr>
      </p:pic>
      <p:pic>
        <p:nvPicPr>
          <p:cNvPr id="65" name="內容版面配置區 6" descr="關閉">
            <a:extLst>
              <a:ext uri="{FF2B5EF4-FFF2-40B4-BE49-F238E27FC236}">
                <a16:creationId xmlns:a16="http://schemas.microsoft.com/office/drawing/2014/main" id="{1C2FD60F-66FA-4F0F-B42B-5B4E80E3747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1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5F5522-6E14-494D-B705-B508EB2CD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FFF4C48-47AB-42E0-8D26-E614F9863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Multi-Switch Cooperative monitoring</a:t>
            </a:r>
          </a:p>
          <a:p>
            <a:pPr lvl="1"/>
            <a:r>
              <a:rPr lang="en-US" altLang="zh-TW" dirty="0"/>
              <a:t>Alleviate the degree of collisions </a:t>
            </a:r>
          </a:p>
          <a:p>
            <a:pPr lvl="1"/>
            <a:r>
              <a:rPr lang="en-US" altLang="zh-TW" dirty="0"/>
              <a:t>Reduce the worst ARE of all flows</a:t>
            </a:r>
          </a:p>
          <a:p>
            <a:pPr lvl="1"/>
            <a:r>
              <a:rPr lang="en-US" altLang="zh-TW" dirty="0"/>
              <a:t>Enhance efficiency of packet processing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7BEBB4-7482-4741-A299-44681122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A85DE280-3B10-40F8-AB4D-4A6CB3D6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9720" y="4255032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67BE4F4A-EC97-4A36-BDF9-AC73B70C84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17206" y="4233261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C821459A-8A45-4A74-B58F-B81A5D216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9767" y="4244754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508EDB8A-6FC4-430F-A8D7-42AD8A5E3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6003" y="3517146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17FB1F65-9BCF-43A7-A7B7-C92622120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619" y="5531336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75BDA296-5549-447D-8BE6-D3EEC075A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3517146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15459123-0E62-4840-A72B-1397EEC36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75433" y="5533851"/>
            <a:ext cx="914400" cy="914400"/>
          </a:xfrm>
          <a:prstGeom prst="rect">
            <a:avLst/>
          </a:prstGeom>
        </p:spPr>
      </p:pic>
      <p:pic>
        <p:nvPicPr>
          <p:cNvPr id="12" name="圖形 11" descr="報紙">
            <a:extLst>
              <a:ext uri="{FF2B5EF4-FFF2-40B4-BE49-F238E27FC236}">
                <a16:creationId xmlns:a16="http://schemas.microsoft.com/office/drawing/2014/main" id="{347EDC73-0397-4EDF-944E-F0B66A9549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50466" y="5246240"/>
            <a:ext cx="914400" cy="914400"/>
          </a:xfrm>
          <a:prstGeom prst="rect">
            <a:avLst/>
          </a:prstGeom>
        </p:spPr>
      </p:pic>
      <p:pic>
        <p:nvPicPr>
          <p:cNvPr id="13" name="圖形 12" descr="報紙">
            <a:extLst>
              <a:ext uri="{FF2B5EF4-FFF2-40B4-BE49-F238E27FC236}">
                <a16:creationId xmlns:a16="http://schemas.microsoft.com/office/drawing/2014/main" id="{7739C4AB-71C2-4280-8003-DFBC0FAC0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22393" y="5159154"/>
            <a:ext cx="914400" cy="914400"/>
          </a:xfrm>
          <a:prstGeom prst="rect">
            <a:avLst/>
          </a:prstGeom>
        </p:spPr>
      </p:pic>
      <p:pic>
        <p:nvPicPr>
          <p:cNvPr id="14" name="圖形 13" descr="報紙">
            <a:extLst>
              <a:ext uri="{FF2B5EF4-FFF2-40B4-BE49-F238E27FC236}">
                <a16:creationId xmlns:a16="http://schemas.microsoft.com/office/drawing/2014/main" id="{B7DC6DD1-B3E7-4A7F-AF12-2A17AC44A0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2393" y="3144964"/>
            <a:ext cx="914400" cy="914400"/>
          </a:xfrm>
          <a:prstGeom prst="rect">
            <a:avLst/>
          </a:prstGeom>
        </p:spPr>
      </p:pic>
      <p:pic>
        <p:nvPicPr>
          <p:cNvPr id="15" name="圖形 14" descr="報紙">
            <a:extLst>
              <a:ext uri="{FF2B5EF4-FFF2-40B4-BE49-F238E27FC236}">
                <a16:creationId xmlns:a16="http://schemas.microsoft.com/office/drawing/2014/main" id="{C767433A-1577-46B2-9E81-7F4A397228E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90827" y="4066291"/>
            <a:ext cx="914400" cy="914400"/>
          </a:xfrm>
          <a:prstGeom prst="rect">
            <a:avLst/>
          </a:prstGeom>
        </p:spPr>
      </p:pic>
      <p:pic>
        <p:nvPicPr>
          <p:cNvPr id="16" name="圖形 15" descr="報紙">
            <a:extLst>
              <a:ext uri="{FF2B5EF4-FFF2-40B4-BE49-F238E27FC236}">
                <a16:creationId xmlns:a16="http://schemas.microsoft.com/office/drawing/2014/main" id="{3FA3E9C1-3B3D-4C3F-9ACE-99E98A4F40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500467" y="4098949"/>
            <a:ext cx="914400" cy="914400"/>
          </a:xfrm>
          <a:prstGeom prst="rect">
            <a:avLst/>
          </a:prstGeom>
        </p:spPr>
      </p:pic>
      <p:pic>
        <p:nvPicPr>
          <p:cNvPr id="17" name="圖形 16" descr="報紙">
            <a:extLst>
              <a:ext uri="{FF2B5EF4-FFF2-40B4-BE49-F238E27FC236}">
                <a16:creationId xmlns:a16="http://schemas.microsoft.com/office/drawing/2014/main" id="{3634C1B9-FBD5-44DA-9DE0-FC5D2EF23B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50466" y="3195435"/>
            <a:ext cx="914400" cy="914400"/>
          </a:xfrm>
          <a:prstGeom prst="rect">
            <a:avLst/>
          </a:prstGeom>
        </p:spPr>
      </p:pic>
      <p:pic>
        <p:nvPicPr>
          <p:cNvPr id="18" name="圖形 17" descr="報紙">
            <a:extLst>
              <a:ext uri="{FF2B5EF4-FFF2-40B4-BE49-F238E27FC236}">
                <a16:creationId xmlns:a16="http://schemas.microsoft.com/office/drawing/2014/main" id="{89ED1D37-AAD9-4EB9-A284-A817EE01C5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14800" y="409894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2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6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46B9EF-43C1-48C6-AE5D-BC6E5D680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Challenges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D9F01C-D479-4DF8-A640-66D8CE87B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1. How to assign flows to switches?</a:t>
            </a:r>
          </a:p>
          <a:p>
            <a:pPr lvl="1"/>
            <a:r>
              <a:rPr lang="en-US" altLang="zh-TW" dirty="0"/>
              <a:t>Distribute monitoring load among switches</a:t>
            </a:r>
          </a:p>
          <a:p>
            <a:pPr lvl="1"/>
            <a:r>
              <a:rPr lang="en-US" altLang="zh-TW" dirty="0"/>
              <a:t>Jointly consider routing to enhance offloading opportunities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How to provide heterogeneous monitoring resolutions for different flows?</a:t>
            </a:r>
          </a:p>
          <a:p>
            <a:pPr lvl="1"/>
            <a:r>
              <a:rPr lang="en-US" altLang="zh-TW" dirty="0"/>
              <a:t>More important flows, higher monitoring precision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03434F-B5C7-4402-BFD7-507F3F784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15</a:t>
            </a:fld>
            <a:endParaRPr lang="zh-TW" alt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0FD32479-631B-42CB-B968-B50686DE035E}"/>
              </a:ext>
            </a:extLst>
          </p:cNvPr>
          <p:cNvSpPr txBox="1"/>
          <p:nvPr/>
        </p:nvSpPr>
        <p:spPr>
          <a:xfrm>
            <a:off x="7091987" y="58003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不太確定要怎麼講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想跟老師討論一下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69444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 </a:t>
            </a:r>
          </a:p>
          <a:p>
            <a:r>
              <a:rPr lang="en-US" altLang="zh-TW" dirty="0">
                <a:solidFill>
                  <a:schemeClr val="accent6">
                    <a:lumMod val="75000"/>
                  </a:schemeClr>
                </a:solidFill>
              </a:rPr>
              <a:t>Design</a:t>
            </a:r>
          </a:p>
          <a:p>
            <a:r>
              <a:rPr lang="x-none" altLang="zh-TW" dirty="0"/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19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014EF1-13DF-4126-8E72-3F484DD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1167D1-A1F7-4138-B2DD-D6BB36CA4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Input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A set of switches and a set of flows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Task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routing</a:t>
            </a:r>
            <a:r>
              <a:rPr lang="zh-TW" altLang="en-US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 </a:t>
            </a:r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path of flows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Determine the monitoring switches of each flow</a:t>
            </a: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r>
              <a:rPr lang="en-US" altLang="zh-TW" b="1" dirty="0">
                <a:ea typeface="Cascadia Code SemiBold" panose="020B0609020000020004" pitchFamily="49" charset="0"/>
                <a:cs typeface="Cascadia Code SemiBold" panose="020B0609020000020004" pitchFamily="49" charset="0"/>
              </a:rPr>
              <a:t>Objective</a:t>
            </a:r>
          </a:p>
          <a:p>
            <a:pPr lvl="1"/>
            <a:r>
              <a:rPr lang="en-US" altLang="zh-TW" dirty="0">
                <a:ea typeface="Cascadia Code Light" panose="020B0609020000020004" pitchFamily="49" charset="0"/>
                <a:cs typeface="Cascadia Code Light" panose="020B0609020000020004" pitchFamily="49" charset="0"/>
              </a:rPr>
              <a:t>Minimize the worst ARE of all flows</a:t>
            </a:r>
          </a:p>
          <a:p>
            <a:pPr lvl="1"/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403225" lvl="1" indent="0">
              <a:buNone/>
            </a:pPr>
            <a:endParaRPr lang="en-US" altLang="zh-TW" dirty="0"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7BD693-76FF-4DDD-A043-21CC1813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14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F2C7C-9C33-4049-850E-24539E4A2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Flow Chart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E9C172-FBDD-4218-BE77-26119B2D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58B7BB8-5A85-4290-B91B-C0CB4DFC6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18</a:t>
            </a:fld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2D9FDE6-F069-4086-8377-D43C342E4E72}"/>
              </a:ext>
            </a:extLst>
          </p:cNvPr>
          <p:cNvSpPr/>
          <p:nvPr/>
        </p:nvSpPr>
        <p:spPr>
          <a:xfrm>
            <a:off x="1002389" y="3329297"/>
            <a:ext cx="1932973" cy="9144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Flow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8" name="接點: 弧形 7">
            <a:extLst>
              <a:ext uri="{FF2B5EF4-FFF2-40B4-BE49-F238E27FC236}">
                <a16:creationId xmlns:a16="http://schemas.microsoft.com/office/drawing/2014/main" id="{DE0A7397-AFD9-4A1F-8084-C8C2B3343CA7}"/>
              </a:ext>
            </a:extLst>
          </p:cNvPr>
          <p:cNvCxnSpPr>
            <a:cxnSpLocks/>
            <a:stCxn id="6" idx="2"/>
            <a:endCxn id="10" idx="1"/>
          </p:cNvCxnSpPr>
          <p:nvPr/>
        </p:nvCxnSpPr>
        <p:spPr>
          <a:xfrm rot="16200000" flipH="1">
            <a:off x="2229776" y="3982796"/>
            <a:ext cx="1125180" cy="1646981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A5A8898-53F5-40BB-9660-6AEA04F0AD81}"/>
              </a:ext>
            </a:extLst>
          </p:cNvPr>
          <p:cNvSpPr/>
          <p:nvPr/>
        </p:nvSpPr>
        <p:spPr>
          <a:xfrm>
            <a:off x="3615857" y="4911677"/>
            <a:ext cx="2055738" cy="9144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Path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15" name="接點: 弧形 14">
            <a:extLst>
              <a:ext uri="{FF2B5EF4-FFF2-40B4-BE49-F238E27FC236}">
                <a16:creationId xmlns:a16="http://schemas.microsoft.com/office/drawing/2014/main" id="{BC0FB945-907B-47D7-9BBE-C2634C2AD45B}"/>
              </a:ext>
            </a:extLst>
          </p:cNvPr>
          <p:cNvCxnSpPr>
            <a:cxnSpLocks/>
            <a:stCxn id="10" idx="3"/>
            <a:endCxn id="18" idx="2"/>
          </p:cNvCxnSpPr>
          <p:nvPr/>
        </p:nvCxnSpPr>
        <p:spPr>
          <a:xfrm flipV="1">
            <a:off x="5671595" y="4245482"/>
            <a:ext cx="1603845" cy="112339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219D18DD-EB0F-42CA-A356-E33926D6B4AF}"/>
              </a:ext>
            </a:extLst>
          </p:cNvPr>
          <p:cNvSpPr/>
          <p:nvPr/>
        </p:nvSpPr>
        <p:spPr>
          <a:xfrm>
            <a:off x="6208640" y="3331082"/>
            <a:ext cx="2133600" cy="9144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Switch selection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24" name="接點: 弧形 23">
            <a:extLst>
              <a:ext uri="{FF2B5EF4-FFF2-40B4-BE49-F238E27FC236}">
                <a16:creationId xmlns:a16="http://schemas.microsoft.com/office/drawing/2014/main" id="{7260614D-0862-4A9F-8365-B12224665422}"/>
              </a:ext>
            </a:extLst>
          </p:cNvPr>
          <p:cNvCxnSpPr>
            <a:cxnSpLocks/>
            <a:stCxn id="18" idx="0"/>
            <a:endCxn id="47" idx="3"/>
          </p:cNvCxnSpPr>
          <p:nvPr/>
        </p:nvCxnSpPr>
        <p:spPr>
          <a:xfrm rot="16200000" flipV="1">
            <a:off x="5877515" y="1933157"/>
            <a:ext cx="1214700" cy="1581150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288D22A-A27F-414D-9B3B-24B05589A359}"/>
              </a:ext>
            </a:extLst>
          </p:cNvPr>
          <p:cNvSpPr txBox="1"/>
          <p:nvPr/>
        </p:nvSpPr>
        <p:spPr>
          <a:xfrm>
            <a:off x="842506" y="4466078"/>
            <a:ext cx="269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worst Flow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205B0B4C-02B8-4E6B-AB3D-5B0D544B76E1}"/>
              </a:ext>
            </a:extLst>
          </p:cNvPr>
          <p:cNvSpPr txBox="1"/>
          <p:nvPr/>
        </p:nvSpPr>
        <p:spPr>
          <a:xfrm>
            <a:off x="5694290" y="2591242"/>
            <a:ext cx="3012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Compute the ARE of flow</a:t>
            </a:r>
            <a:endParaRPr lang="zh-TW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1DA723B-94B3-45A4-BF8F-8FE1B55AC680}"/>
              </a:ext>
            </a:extLst>
          </p:cNvPr>
          <p:cNvSpPr/>
          <p:nvPr/>
        </p:nvSpPr>
        <p:spPr>
          <a:xfrm>
            <a:off x="3560690" y="1659182"/>
            <a:ext cx="2133600" cy="9144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>
                <a:solidFill>
                  <a:schemeClr val="tx1"/>
                </a:solidFill>
              </a:rPr>
              <a:t>Can its ARE be better?</a:t>
            </a:r>
            <a:endParaRPr lang="zh-TW" altLang="en-US" sz="2600" dirty="0">
              <a:solidFill>
                <a:schemeClr val="tx1"/>
              </a:solidFill>
            </a:endParaRPr>
          </a:p>
        </p:txBody>
      </p:sp>
      <p:cxnSp>
        <p:nvCxnSpPr>
          <p:cNvPr id="53" name="接點: 弧形 52">
            <a:extLst>
              <a:ext uri="{FF2B5EF4-FFF2-40B4-BE49-F238E27FC236}">
                <a16:creationId xmlns:a16="http://schemas.microsoft.com/office/drawing/2014/main" id="{8B3E7362-B8B4-4FC8-ABE7-65583D43C29C}"/>
              </a:ext>
            </a:extLst>
          </p:cNvPr>
          <p:cNvCxnSpPr>
            <a:cxnSpLocks/>
            <a:stCxn id="47" idx="1"/>
            <a:endCxn id="6" idx="0"/>
          </p:cNvCxnSpPr>
          <p:nvPr/>
        </p:nvCxnSpPr>
        <p:spPr>
          <a:xfrm rot="10800000" flipV="1">
            <a:off x="1968876" y="2116381"/>
            <a:ext cx="1591814" cy="1212915"/>
          </a:xfrm>
          <a:prstGeom prst="curvedConnector2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C9CAA37B-214A-4665-A20F-85F227C2F101}"/>
              </a:ext>
            </a:extLst>
          </p:cNvPr>
          <p:cNvSpPr txBox="1"/>
          <p:nvPr/>
        </p:nvSpPr>
        <p:spPr>
          <a:xfrm>
            <a:off x="2129353" y="2379974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Yes</a:t>
            </a:r>
            <a:endParaRPr lang="zh-TW" altLang="en-US" dirty="0"/>
          </a:p>
        </p:txBody>
      </p:sp>
      <p:cxnSp>
        <p:nvCxnSpPr>
          <p:cNvPr id="58" name="接點: 弧形 57">
            <a:extLst>
              <a:ext uri="{FF2B5EF4-FFF2-40B4-BE49-F238E27FC236}">
                <a16:creationId xmlns:a16="http://schemas.microsoft.com/office/drawing/2014/main" id="{1BA0CDDB-634C-4B62-BE5C-C9447382341B}"/>
              </a:ext>
            </a:extLst>
          </p:cNvPr>
          <p:cNvCxnSpPr>
            <a:cxnSpLocks/>
            <a:stCxn id="47" idx="1"/>
            <a:endCxn id="62" idx="3"/>
          </p:cNvCxnSpPr>
          <p:nvPr/>
        </p:nvCxnSpPr>
        <p:spPr>
          <a:xfrm rot="10800000">
            <a:off x="2852610" y="1123126"/>
            <a:ext cx="708081" cy="993257"/>
          </a:xfrm>
          <a:prstGeom prst="curvedConnector3">
            <a:avLst>
              <a:gd name="adj1" fmla="val 50000"/>
            </a:avLst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92861DF-69AD-4958-A201-20B913FE905A}"/>
              </a:ext>
            </a:extLst>
          </p:cNvPr>
          <p:cNvSpPr txBox="1"/>
          <p:nvPr/>
        </p:nvSpPr>
        <p:spPr>
          <a:xfrm>
            <a:off x="2493597" y="1351724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No</a:t>
            </a:r>
            <a:endParaRPr lang="zh-TW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E6457157-420D-4A5C-82AD-A01799F39A1F}"/>
              </a:ext>
            </a:extLst>
          </p:cNvPr>
          <p:cNvSpPr/>
          <p:nvPr/>
        </p:nvSpPr>
        <p:spPr>
          <a:xfrm>
            <a:off x="1014139" y="665925"/>
            <a:ext cx="1838470" cy="914400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600" dirty="0"/>
              <a:t>End</a:t>
            </a:r>
            <a:endParaRPr lang="zh-TW" altLang="en-US" sz="2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D056355-8B2D-40CD-BCA8-6B3686BC262B}"/>
              </a:ext>
            </a:extLst>
          </p:cNvPr>
          <p:cNvSpPr txBox="1"/>
          <p:nvPr/>
        </p:nvSpPr>
        <p:spPr>
          <a:xfrm>
            <a:off x="5608081" y="4620827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Choose the best path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8617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8" grpId="0" animBg="1"/>
      <p:bldP spid="43" grpId="0"/>
      <p:bldP spid="44" grpId="0"/>
      <p:bldP spid="47" grpId="0" animBg="1"/>
      <p:bldP spid="57" grpId="0"/>
      <p:bldP spid="61" grpId="0"/>
      <p:bldP spid="62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1186270E-8BDF-4BC3-8386-AFA4C63E5A23}"/>
              </a:ext>
            </a:extLst>
          </p:cNvPr>
          <p:cNvSpPr/>
          <p:nvPr/>
        </p:nvSpPr>
        <p:spPr>
          <a:xfrm>
            <a:off x="5039544" y="4825973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4F016974-212C-4CA5-B666-23D668644C35}"/>
              </a:ext>
            </a:extLst>
          </p:cNvPr>
          <p:cNvSpPr/>
          <p:nvPr/>
        </p:nvSpPr>
        <p:spPr>
          <a:xfrm>
            <a:off x="2484159" y="4820424"/>
            <a:ext cx="1412089" cy="452175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Every flow use the same path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19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7003387" y="2859286"/>
            <a:ext cx="2021707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>
            <a:off x="2484455" y="4584874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5039543" y="458424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1F62712-8772-4A4E-AE95-C7516F232230}"/>
              </a:ext>
            </a:extLst>
          </p:cNvPr>
          <p:cNvSpPr/>
          <p:nvPr/>
        </p:nvSpPr>
        <p:spPr>
          <a:xfrm>
            <a:off x="2484455" y="4363257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C8E3219B-9F74-401E-B6C5-6F8E4CBAEE39}"/>
              </a:ext>
            </a:extLst>
          </p:cNvPr>
          <p:cNvSpPr/>
          <p:nvPr/>
        </p:nvSpPr>
        <p:spPr>
          <a:xfrm>
            <a:off x="5039544" y="4353761"/>
            <a:ext cx="1412089" cy="45217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8010E9D8-1845-4191-BEF3-0ABD8B48295E}"/>
              </a:ext>
            </a:extLst>
          </p:cNvPr>
          <p:cNvSpPr txBox="1"/>
          <p:nvPr/>
        </p:nvSpPr>
        <p:spPr>
          <a:xfrm>
            <a:off x="7002821" y="3681988"/>
            <a:ext cx="2021707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21608F0-22E2-4463-B3CE-E0FE11E9B4E0}"/>
              </a:ext>
            </a:extLst>
          </p:cNvPr>
          <p:cNvSpPr txBox="1"/>
          <p:nvPr/>
        </p:nvSpPr>
        <p:spPr>
          <a:xfrm>
            <a:off x="7002820" y="2016898"/>
            <a:ext cx="2021707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084F23E8-7062-4F60-B5E4-7ED0E8ACBD5F}"/>
              </a:ext>
            </a:extLst>
          </p:cNvPr>
          <p:cNvSpPr txBox="1"/>
          <p:nvPr/>
        </p:nvSpPr>
        <p:spPr>
          <a:xfrm>
            <a:off x="5266015" y="72020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要是大家都選最短，會全部撞在一起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大家能選擇放的</a:t>
            </a:r>
            <a:r>
              <a:rPr lang="en-US" altLang="zh-TW" dirty="0">
                <a:highlight>
                  <a:srgbClr val="00FFFF"/>
                </a:highlight>
              </a:rPr>
              <a:t>switch set</a:t>
            </a:r>
            <a:r>
              <a:rPr lang="zh-TW" altLang="en-US" dirty="0">
                <a:highlight>
                  <a:srgbClr val="00FFFF"/>
                </a:highlight>
              </a:rPr>
              <a:t>都一樣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52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0" grpId="0" animBg="1"/>
      <p:bldP spid="18" grpId="0" animBg="1"/>
      <p:bldP spid="44" grpId="0" animBg="1"/>
      <p:bldP spid="46" grpId="0" animBg="1"/>
      <p:bldP spid="47" grpId="0" animBg="1"/>
      <p:bldP spid="49" grpId="0" animBg="1"/>
      <p:bldP spid="53" grpId="0" animBg="1"/>
      <p:bldP spid="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A3C38D-7F1F-4979-9C99-317BEFDE3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Measurement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623BE6-89AD-470F-BFD6-C67E52B0B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dirty="0"/>
              <a:t>Foundation for network applications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9852745-7E4A-4DEE-A741-08A29C478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</a:t>
            </a:fld>
            <a:endParaRPr lang="zh-TW" altLang="en-US"/>
          </a:p>
        </p:txBody>
      </p:sp>
      <p:cxnSp>
        <p:nvCxnSpPr>
          <p:cNvPr id="8" name="接點: 肘形 7">
            <a:extLst>
              <a:ext uri="{FF2B5EF4-FFF2-40B4-BE49-F238E27FC236}">
                <a16:creationId xmlns:a16="http://schemas.microsoft.com/office/drawing/2014/main" id="{720200E8-6F2C-4848-99D2-2F35A4E652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2330508" y="2625670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utoShape 2" descr="D:\master\second\%E7%95%A2%E6%A5%AD%E8%AB%96%E6%96%87\wade\slides\%E5%8F%A3%E8%A9%A6\picture\1645801600564.webp">
            <a:extLst>
              <a:ext uri="{FF2B5EF4-FFF2-40B4-BE49-F238E27FC236}">
                <a16:creationId xmlns:a16="http://schemas.microsoft.com/office/drawing/2014/main" id="{C51C2D9B-8A43-44FD-9D3A-76576277C75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6FDFC22-2D17-44FD-AEAF-ECB97A51A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" y="3199765"/>
            <a:ext cx="3263785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5" name="接點: 肘形 14">
            <a:extLst>
              <a:ext uri="{FF2B5EF4-FFF2-40B4-BE49-F238E27FC236}">
                <a16:creationId xmlns:a16="http://schemas.microsoft.com/office/drawing/2014/main" id="{FB88D456-218A-4E20-9EAE-94E8B447B59E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356858" y="2625671"/>
            <a:ext cx="1456635" cy="538798"/>
          </a:xfrm>
          <a:prstGeom prst="bentConnector2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E9D544DA-A7A7-47E6-93F5-34AE478C5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317" y="3199764"/>
            <a:ext cx="3548351" cy="19945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DF20080-F4BB-487C-9A6D-36B5EE7CFE0F}"/>
              </a:ext>
            </a:extLst>
          </p:cNvPr>
          <p:cNvSpPr/>
          <p:nvPr/>
        </p:nvSpPr>
        <p:spPr>
          <a:xfrm>
            <a:off x="1366578" y="5194298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Monitoring</a:t>
            </a:r>
            <a:endParaRPr lang="zh-TW" altLang="en-US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AFA47F4-0B1F-48D5-A4F5-88A621541F25}"/>
              </a:ext>
            </a:extLst>
          </p:cNvPr>
          <p:cNvSpPr/>
          <p:nvPr/>
        </p:nvSpPr>
        <p:spPr>
          <a:xfrm>
            <a:off x="5844576" y="5194296"/>
            <a:ext cx="1927860" cy="5387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Security</a:t>
            </a:r>
            <a:endParaRPr lang="zh-TW" altLang="en-US" b="1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7EE662-C265-466E-BEA5-48F8F88FACC5}"/>
              </a:ext>
            </a:extLst>
          </p:cNvPr>
          <p:cNvSpPr/>
          <p:nvPr/>
        </p:nvSpPr>
        <p:spPr>
          <a:xfrm>
            <a:off x="1669409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Analysis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D203FD78-7F8B-4FB2-88F0-D3E0479B550B}"/>
              </a:ext>
            </a:extLst>
          </p:cNvPr>
          <p:cNvSpPr/>
          <p:nvPr/>
        </p:nvSpPr>
        <p:spPr>
          <a:xfrm rot="5400000">
            <a:off x="2174296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27797A7-1825-4C47-AA9A-762D5161A349}"/>
              </a:ext>
            </a:extLst>
          </p:cNvPr>
          <p:cNvSpPr/>
          <p:nvPr/>
        </p:nvSpPr>
        <p:spPr>
          <a:xfrm>
            <a:off x="6152397" y="6186696"/>
            <a:ext cx="1322196" cy="35735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Defense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B93119BC-D066-425F-9E1D-84E11EB592E0}"/>
              </a:ext>
            </a:extLst>
          </p:cNvPr>
          <p:cNvSpPr/>
          <p:nvPr/>
        </p:nvSpPr>
        <p:spPr>
          <a:xfrm rot="5400000">
            <a:off x="6657284" y="5811318"/>
            <a:ext cx="312420" cy="2971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D556A7A-88A4-406C-B5FC-F0E3E80709CB}"/>
              </a:ext>
            </a:extLst>
          </p:cNvPr>
          <p:cNvSpPr/>
          <p:nvPr/>
        </p:nvSpPr>
        <p:spPr>
          <a:xfrm>
            <a:off x="3413760" y="1822768"/>
            <a:ext cx="231648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579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9E99CE-F262-461A-BDF3-8F0116BCD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A3F44E-0EDD-4417-872C-56518968B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Go through all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640622-90BC-4BA5-A204-6F27926DE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20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1AEA0A63-2515-4067-939F-81C72CAD3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21" y="3347909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B91B13D-65BF-4192-9BAA-452709FC7E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1766" y="3326983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073C17C2-429B-4FCE-B898-75CFC5D78C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970" y="3347909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4325974D-0F84-4BFB-B60C-7A1FF9A84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2340094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9C5951D0-F9BF-476F-80C9-6694CDA2D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6255" y="4355725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2512D12C-E65E-42A7-BB0E-532CE8451C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2340094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B42ACC2-F408-4EC4-8C55-0B7139B8B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85685" y="4356799"/>
            <a:ext cx="914400" cy="914400"/>
          </a:xfrm>
          <a:prstGeom prst="rect">
            <a:avLst/>
          </a:prstGeom>
        </p:spPr>
      </p:pic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D7D4A8F-D0B4-4D7C-9447-4CC644DF7FF0}"/>
              </a:ext>
            </a:extLst>
          </p:cNvPr>
          <p:cNvCxnSpPr>
            <a:cxnSpLocks/>
            <a:stCxn id="5" idx="2"/>
            <a:endCxn id="11" idx="1"/>
          </p:cNvCxnSpPr>
          <p:nvPr/>
        </p:nvCxnSpPr>
        <p:spPr>
          <a:xfrm>
            <a:off x="1835721" y="4262309"/>
            <a:ext cx="1249964" cy="5516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B7120353-DDB8-430A-963C-416D03147E08}"/>
              </a:ext>
            </a:extLst>
          </p:cNvPr>
          <p:cNvCxnSpPr>
            <a:cxnSpLocks/>
            <a:stCxn id="10" idx="1"/>
            <a:endCxn id="5" idx="0"/>
          </p:cNvCxnSpPr>
          <p:nvPr/>
        </p:nvCxnSpPr>
        <p:spPr>
          <a:xfrm flipH="1">
            <a:off x="1835721" y="2797294"/>
            <a:ext cx="1249964" cy="5506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73AB5FDE-9FEB-484E-8FEF-5E10A9CB459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542885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4703768-1831-4E2D-B6C4-69BC2FD798D3}"/>
              </a:ext>
            </a:extLst>
          </p:cNvPr>
          <p:cNvCxnSpPr>
            <a:cxnSpLocks/>
            <a:stCxn id="11" idx="0"/>
            <a:endCxn id="7" idx="2"/>
          </p:cNvCxnSpPr>
          <p:nvPr/>
        </p:nvCxnSpPr>
        <p:spPr>
          <a:xfrm flipV="1">
            <a:off x="3542885" y="4262309"/>
            <a:ext cx="1145285" cy="9449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EE96F1A-292F-4A69-8558-90B91057B6FC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688170" y="3254494"/>
            <a:ext cx="1145285" cy="9341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6D37BE9F-E406-49D2-8FE6-88816ED47518}"/>
              </a:ext>
            </a:extLst>
          </p:cNvPr>
          <p:cNvCxnSpPr>
            <a:cxnSpLocks/>
            <a:stCxn id="6" idx="0"/>
            <a:endCxn id="8" idx="3"/>
          </p:cNvCxnSpPr>
          <p:nvPr/>
        </p:nvCxnSpPr>
        <p:spPr>
          <a:xfrm flipH="1" flipV="1">
            <a:off x="6290655" y="2797294"/>
            <a:ext cx="1038311" cy="52968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6651440E-5E4C-4EC1-BA6A-EEB73DCB2C13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4688170" y="4262309"/>
            <a:ext cx="1145285" cy="9341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2FF45FA0-B3A3-4732-AF68-6C197EECC55A}"/>
              </a:ext>
            </a:extLst>
          </p:cNvPr>
          <p:cNvCxnSpPr>
            <a:cxnSpLocks/>
            <a:stCxn id="9" idx="3"/>
            <a:endCxn id="6" idx="2"/>
          </p:cNvCxnSpPr>
          <p:nvPr/>
        </p:nvCxnSpPr>
        <p:spPr>
          <a:xfrm flipV="1">
            <a:off x="6290655" y="4241383"/>
            <a:ext cx="1038311" cy="571542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4319C405-EF27-48D2-B210-4CC37E7FBC7B}"/>
              </a:ext>
            </a:extLst>
          </p:cNvPr>
          <p:cNvCxnSpPr>
            <a:cxnSpLocks/>
            <a:stCxn id="7" idx="1"/>
            <a:endCxn id="5" idx="3"/>
          </p:cNvCxnSpPr>
          <p:nvPr/>
        </p:nvCxnSpPr>
        <p:spPr>
          <a:xfrm flipH="1">
            <a:off x="2292921" y="3805109"/>
            <a:ext cx="193804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32AAFB29-4BDC-4BCC-BC9F-00005ED0E766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5145370" y="3784183"/>
            <a:ext cx="1726396" cy="2092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9AA62F8A-ECAC-4A87-91A1-3DAA48A3D357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42885" y="3254494"/>
            <a:ext cx="0" cy="1102305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34540DA5-92D3-4B66-9083-E8FE4F2FE9E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833455" y="3254494"/>
            <a:ext cx="0" cy="1101231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20FE1B56-E137-49B8-A58D-F2EC23B26BA1}"/>
              </a:ext>
            </a:extLst>
          </p:cNvPr>
          <p:cNvCxnSpPr>
            <a:cxnSpLocks/>
            <a:stCxn id="9" idx="1"/>
            <a:endCxn id="11" idx="3"/>
          </p:cNvCxnSpPr>
          <p:nvPr/>
        </p:nvCxnSpPr>
        <p:spPr>
          <a:xfrm flipH="1">
            <a:off x="4000085" y="4812925"/>
            <a:ext cx="1376170" cy="107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F0636AA2-9163-48EA-976E-D30897E77DB4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4000085" y="2797294"/>
            <a:ext cx="137617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986F870B-7F2A-48E6-AFEB-95C3BD8CD47C}"/>
              </a:ext>
            </a:extLst>
          </p:cNvPr>
          <p:cNvCxnSpPr>
            <a:cxnSpLocks/>
            <a:stCxn id="95" idx="0"/>
            <a:endCxn id="5" idx="2"/>
          </p:cNvCxnSpPr>
          <p:nvPr/>
        </p:nvCxnSpPr>
        <p:spPr>
          <a:xfrm flipV="1">
            <a:off x="1835721" y="4262309"/>
            <a:ext cx="0" cy="112474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5" name="圖形 94" descr="電腦">
            <a:extLst>
              <a:ext uri="{FF2B5EF4-FFF2-40B4-BE49-F238E27FC236}">
                <a16:creationId xmlns:a16="http://schemas.microsoft.com/office/drawing/2014/main" id="{0DBF98AD-EDF2-457B-BE50-04E58B6B8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8521" y="5387053"/>
            <a:ext cx="914400" cy="914400"/>
          </a:xfrm>
          <a:prstGeom prst="rect">
            <a:avLst/>
          </a:prstGeom>
        </p:spPr>
      </p:pic>
      <p:pic>
        <p:nvPicPr>
          <p:cNvPr id="96" name="圖形 95" descr="電腦">
            <a:extLst>
              <a:ext uri="{FF2B5EF4-FFF2-40B4-BE49-F238E27FC236}">
                <a16:creationId xmlns:a16="http://schemas.microsoft.com/office/drawing/2014/main" id="{87D7409B-19EE-46C4-83A4-537DB795B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4893" y="5387053"/>
            <a:ext cx="914400" cy="914400"/>
          </a:xfrm>
          <a:prstGeom prst="rect">
            <a:avLst/>
          </a:prstGeom>
        </p:spPr>
      </p:pic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E5D7FEAB-1EEA-4BA7-ADDC-86422AADB970}"/>
              </a:ext>
            </a:extLst>
          </p:cNvPr>
          <p:cNvCxnSpPr>
            <a:cxnSpLocks/>
            <a:stCxn id="96" idx="0"/>
            <a:endCxn id="6" idx="2"/>
          </p:cNvCxnSpPr>
          <p:nvPr/>
        </p:nvCxnSpPr>
        <p:spPr>
          <a:xfrm flipH="1" flipV="1">
            <a:off x="7328966" y="4241383"/>
            <a:ext cx="3127" cy="114567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FB08B4-51A9-C44D-8576-2455BAC38025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1" name="箭號: 向右 30">
            <a:extLst>
              <a:ext uri="{FF2B5EF4-FFF2-40B4-BE49-F238E27FC236}">
                <a16:creationId xmlns:a16="http://schemas.microsoft.com/office/drawing/2014/main" id="{2A44428D-F7DE-4DAE-951F-EE34C4D3FD7A}"/>
              </a:ext>
            </a:extLst>
          </p:cNvPr>
          <p:cNvSpPr/>
          <p:nvPr/>
        </p:nvSpPr>
        <p:spPr>
          <a:xfrm rot="16200000">
            <a:off x="1392662" y="4492529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箭號: 向右 32">
            <a:extLst>
              <a:ext uri="{FF2B5EF4-FFF2-40B4-BE49-F238E27FC236}">
                <a16:creationId xmlns:a16="http://schemas.microsoft.com/office/drawing/2014/main" id="{F814EF97-4B13-491E-8EAB-DD6C6C68B42B}"/>
              </a:ext>
            </a:extLst>
          </p:cNvPr>
          <p:cNvSpPr/>
          <p:nvPr/>
        </p:nvSpPr>
        <p:spPr>
          <a:xfrm rot="19992208">
            <a:off x="1733318" y="286164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箭號: 向右 33">
            <a:extLst>
              <a:ext uri="{FF2B5EF4-FFF2-40B4-BE49-F238E27FC236}">
                <a16:creationId xmlns:a16="http://schemas.microsoft.com/office/drawing/2014/main" id="{6D5E0EED-8DA5-4280-83DD-16708BEB7725}"/>
              </a:ext>
            </a:extLst>
          </p:cNvPr>
          <p:cNvSpPr/>
          <p:nvPr/>
        </p:nvSpPr>
        <p:spPr>
          <a:xfrm>
            <a:off x="3997213" y="25373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F40AA699-5EED-420D-B14D-AF1F959A4B94}"/>
              </a:ext>
            </a:extLst>
          </p:cNvPr>
          <p:cNvSpPr/>
          <p:nvPr/>
        </p:nvSpPr>
        <p:spPr>
          <a:xfrm rot="10061883">
            <a:off x="4903756" y="3082739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5CFDF335-91EF-4A96-B909-8CA18E39EB18}"/>
              </a:ext>
            </a:extLst>
          </p:cNvPr>
          <p:cNvSpPr/>
          <p:nvPr/>
        </p:nvSpPr>
        <p:spPr>
          <a:xfrm rot="10061883">
            <a:off x="3643028" y="4072433"/>
            <a:ext cx="944997" cy="415996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54759A1-F31A-4F65-A394-B57FB3E57B93}"/>
              </a:ext>
            </a:extLst>
          </p:cNvPr>
          <p:cNvSpPr/>
          <p:nvPr/>
        </p:nvSpPr>
        <p:spPr>
          <a:xfrm>
            <a:off x="3956929" y="4678795"/>
            <a:ext cx="1462483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38AD8143-04F3-464A-88BF-3ABD6385F6DA}"/>
              </a:ext>
            </a:extLst>
          </p:cNvPr>
          <p:cNvSpPr/>
          <p:nvPr/>
        </p:nvSpPr>
        <p:spPr>
          <a:xfrm rot="19992208">
            <a:off x="6194561" y="4366144"/>
            <a:ext cx="1043927" cy="4457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5DECEEC5-EAE4-42E7-B714-9C9F77530339}"/>
              </a:ext>
            </a:extLst>
          </p:cNvPr>
          <p:cNvSpPr/>
          <p:nvPr/>
        </p:nvSpPr>
        <p:spPr>
          <a:xfrm rot="5400000">
            <a:off x="6917895" y="4525144"/>
            <a:ext cx="879866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0FDFA86A-27A4-4721-84A7-F746D63CA847}"/>
              </a:ext>
            </a:extLst>
          </p:cNvPr>
          <p:cNvSpPr txBox="1"/>
          <p:nvPr/>
        </p:nvSpPr>
        <p:spPr>
          <a:xfrm>
            <a:off x="5266015" y="720203"/>
            <a:ext cx="6657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那要是我們把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增加，變成整個網路裡面的</a:t>
            </a:r>
            <a:r>
              <a:rPr lang="en-US" altLang="zh-TW" dirty="0">
                <a:highlight>
                  <a:srgbClr val="00FFFF"/>
                </a:highlight>
              </a:rPr>
              <a:t>switch</a:t>
            </a:r>
            <a:r>
              <a:rPr lang="zh-TW" altLang="en-US" dirty="0">
                <a:highlight>
                  <a:srgbClr val="00FFFF"/>
                </a:highlight>
              </a:rPr>
              <a:t>你都能放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雖然</a:t>
            </a:r>
            <a:r>
              <a:rPr lang="en-US" altLang="zh-TW" dirty="0">
                <a:highlight>
                  <a:srgbClr val="00FFFF"/>
                </a:highlight>
              </a:rPr>
              <a:t>set</a:t>
            </a:r>
            <a:r>
              <a:rPr lang="zh-TW" altLang="en-US" dirty="0">
                <a:highlight>
                  <a:srgbClr val="00FFFF"/>
                </a:highlight>
              </a:rPr>
              <a:t>變大，但</a:t>
            </a:r>
            <a:r>
              <a:rPr lang="en-US" altLang="zh-TW" dirty="0">
                <a:highlight>
                  <a:srgbClr val="00FFFF"/>
                </a:highlight>
              </a:rPr>
              <a:t>routing loading</a:t>
            </a:r>
            <a:r>
              <a:rPr lang="zh-TW" altLang="en-US" dirty="0">
                <a:highlight>
                  <a:srgbClr val="00FFFF"/>
                </a:highlight>
              </a:rPr>
              <a:t>就會變重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72472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5858C-8173-43D4-89EF-CE8409DBA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C0E6D5B-FFE0-4E8E-9557-2550C0F7CA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Shortest path</a:t>
            </a:r>
          </a:p>
          <a:p>
            <a:pPr lvl="1"/>
            <a:r>
              <a:rPr lang="en-US" altLang="zh-TW" dirty="0"/>
              <a:t>Switch congestion -&gt; flow error</a:t>
            </a:r>
          </a:p>
          <a:p>
            <a:pPr lvl="1"/>
            <a:endParaRPr lang="en-US" altLang="zh-TW" dirty="0"/>
          </a:p>
          <a:p>
            <a:r>
              <a:rPr lang="en-US" altLang="zh-TW" b="1" dirty="0"/>
              <a:t>Longest path</a:t>
            </a:r>
          </a:p>
          <a:p>
            <a:pPr lvl="1"/>
            <a:r>
              <a:rPr lang="en-US" altLang="zh-TW" dirty="0"/>
              <a:t>Routing overhead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774299-C048-4098-B6D4-5F76141C1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1634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AEFBB6-0433-4C18-8837-7017D2642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1. Path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A921A1-0333-44B6-BF23-E4B3032B2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K-Shortest path</a:t>
            </a:r>
          </a:p>
          <a:p>
            <a:pPr lvl="1"/>
            <a:r>
              <a:rPr lang="en-US" altLang="zh-TW" dirty="0"/>
              <a:t>Yen's Algorithm</a:t>
            </a:r>
          </a:p>
          <a:p>
            <a:pPr lvl="1"/>
            <a:r>
              <a:rPr lang="en-US" altLang="zh-TW" dirty="0"/>
              <a:t>Use path loading and switch to choose best path</a:t>
            </a:r>
          </a:p>
          <a:p>
            <a:pPr lvl="1"/>
            <a:endParaRPr lang="zh-TW" altLang="en-US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E21731-665C-4668-A785-7D4C3A71A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22</a:t>
            </a:fld>
            <a:endParaRPr lang="zh-TW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AA14E-AE28-254C-B774-2A36B8440731}"/>
              </a:ext>
            </a:extLst>
          </p:cNvPr>
          <p:cNvSpPr txBox="1"/>
          <p:nvPr/>
        </p:nvSpPr>
        <p:spPr>
          <a:xfrm>
            <a:off x="6027256" y="123458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這幾頁文字的資訊量都太少了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2ED056D-3152-48F7-AD4F-0F3ACBC0CE3C}"/>
              </a:ext>
            </a:extLst>
          </p:cNvPr>
          <p:cNvGrpSpPr/>
          <p:nvPr/>
        </p:nvGrpSpPr>
        <p:grpSpPr>
          <a:xfrm>
            <a:off x="1661278" y="2503373"/>
            <a:ext cx="6024578" cy="4213584"/>
            <a:chOff x="1559711" y="2304926"/>
            <a:chExt cx="6024578" cy="4213584"/>
          </a:xfrm>
        </p:grpSpPr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2300181E-99C9-4F82-AAEE-A2F0217B1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B1FE9777-F1B2-4011-BF14-3260C1F1C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9F2B3064-0008-445E-B94A-124138DD9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E6D838C6-7977-474D-897D-5CF1A4F6B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4" name="圖形 13" descr="伺服器">
              <a:extLst>
                <a:ext uri="{FF2B5EF4-FFF2-40B4-BE49-F238E27FC236}">
                  <a16:creationId xmlns:a16="http://schemas.microsoft.com/office/drawing/2014/main" id="{6C72B986-43D3-4C5D-91B3-C6616BD24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5" name="圖形 14" descr="伺服器">
              <a:extLst>
                <a:ext uri="{FF2B5EF4-FFF2-40B4-BE49-F238E27FC236}">
                  <a16:creationId xmlns:a16="http://schemas.microsoft.com/office/drawing/2014/main" id="{0E7FD85B-1DDA-4C33-A149-7B740ADFE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6" name="圖形 15" descr="伺服器">
              <a:extLst>
                <a:ext uri="{FF2B5EF4-FFF2-40B4-BE49-F238E27FC236}">
                  <a16:creationId xmlns:a16="http://schemas.microsoft.com/office/drawing/2014/main" id="{CCD1CBBE-7DDE-4476-986C-B59FAB438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A54F17A9-662F-4922-9EA9-BABE4470F37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4FDC70F-C0AA-448D-BB11-038CD7874C5D}"/>
                </a:ext>
              </a:extLst>
            </p:cNvPr>
            <p:cNvCxnSpPr>
              <a:cxnSpLocks/>
              <a:endCxn id="14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2EDB4F4-F89B-4874-BBA5-2C4948E57245}"/>
                </a:ext>
              </a:extLst>
            </p:cNvPr>
            <p:cNvCxnSpPr>
              <a:cxnSpLocks/>
              <a:stCxn id="10" idx="3"/>
              <a:endCxn id="11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24F228BF-7EF8-4D5B-9AAA-6F5E81BF0A0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3DBE41C7-2EFC-4BE9-BEBE-B854C8BF6451}"/>
                </a:ext>
              </a:extLst>
            </p:cNvPr>
            <p:cNvCxnSpPr>
              <a:cxnSpLocks/>
              <a:stCxn id="12" idx="0"/>
              <a:endCxn id="16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DB358E62-B8DF-427A-9590-DFC23753B012}"/>
                </a:ext>
              </a:extLst>
            </p:cNvPr>
            <p:cNvCxnSpPr>
              <a:cxnSpLocks/>
              <a:stCxn id="15" idx="2"/>
              <a:endCxn id="16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3D4EC3E-FE57-4309-BA30-3F10465AAA7F}"/>
                </a:ext>
              </a:extLst>
            </p:cNvPr>
            <p:cNvCxnSpPr>
              <a:cxnSpLocks/>
              <a:stCxn id="10" idx="0"/>
              <a:endCxn id="15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C52EF135-E83C-4554-84C2-B8078320CBFF}"/>
                </a:ext>
              </a:extLst>
            </p:cNvPr>
            <p:cNvCxnSpPr>
              <a:cxnSpLocks/>
              <a:stCxn id="11" idx="3"/>
              <a:endCxn id="12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9CF2DFF-7E25-4CCC-BE65-039964613CA3}"/>
                </a:ext>
              </a:extLst>
            </p:cNvPr>
            <p:cNvCxnSpPr>
              <a:cxnSpLocks/>
              <a:stCxn id="11" idx="0"/>
              <a:endCxn id="16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D09ACE2A-59B5-4FCF-AC66-35D11C55D169}"/>
                </a:ext>
              </a:extLst>
            </p:cNvPr>
            <p:cNvCxnSpPr>
              <a:cxnSpLocks/>
              <a:stCxn id="12" idx="0"/>
              <a:endCxn id="14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形 26" descr="電腦">
              <a:extLst>
                <a:ext uri="{FF2B5EF4-FFF2-40B4-BE49-F238E27FC236}">
                  <a16:creationId xmlns:a16="http://schemas.microsoft.com/office/drawing/2014/main" id="{EB0BFED0-0229-4630-B997-E3DD85791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8" name="圖形 27" descr="電腦">
              <a:extLst>
                <a:ext uri="{FF2B5EF4-FFF2-40B4-BE49-F238E27FC236}">
                  <a16:creationId xmlns:a16="http://schemas.microsoft.com/office/drawing/2014/main" id="{905A1A5A-22E1-4A5C-9377-F2FE41F5A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F52F4B4D-F66D-4FB5-ADC1-BD7498CC7559}"/>
                </a:ext>
              </a:extLst>
            </p:cNvPr>
            <p:cNvCxnSpPr>
              <a:cxnSpLocks/>
              <a:stCxn id="10" idx="2"/>
              <a:endCxn id="27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80C85472-61E6-45C9-BDFC-DE8A60B013C0}"/>
                </a:ext>
              </a:extLst>
            </p:cNvPr>
            <p:cNvCxnSpPr>
              <a:cxnSpLocks/>
              <a:stCxn id="12" idx="2"/>
              <a:endCxn id="28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F717433-CC93-4BAE-82BA-90D3B7E1D5F9}"/>
              </a:ext>
            </a:extLst>
          </p:cNvPr>
          <p:cNvSpPr txBox="1"/>
          <p:nvPr/>
        </p:nvSpPr>
        <p:spPr>
          <a:xfrm>
            <a:off x="1843640" y="465008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D34A36C-E837-4196-AB2D-671A56FA4708}"/>
              </a:ext>
            </a:extLst>
          </p:cNvPr>
          <p:cNvSpPr txBox="1"/>
          <p:nvPr/>
        </p:nvSpPr>
        <p:spPr>
          <a:xfrm>
            <a:off x="4383081" y="462702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E11AB892-EDDF-4EF1-ACA9-32A0E273BFFE}"/>
              </a:ext>
            </a:extLst>
          </p:cNvPr>
          <p:cNvSpPr txBox="1"/>
          <p:nvPr/>
        </p:nvSpPr>
        <p:spPr>
          <a:xfrm>
            <a:off x="6940524" y="462689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ABBD0-53DD-4595-AB37-ACE2F7AC1299}"/>
              </a:ext>
            </a:extLst>
          </p:cNvPr>
          <p:cNvSpPr txBox="1"/>
          <p:nvPr/>
        </p:nvSpPr>
        <p:spPr>
          <a:xfrm>
            <a:off x="2627500" y="2604397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8D31F3BD-D7D0-437F-97E5-F026909C85CF}"/>
              </a:ext>
            </a:extLst>
          </p:cNvPr>
          <p:cNvSpPr txBox="1"/>
          <p:nvPr/>
        </p:nvSpPr>
        <p:spPr>
          <a:xfrm>
            <a:off x="3543954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4D8A3589-225C-437F-BD0C-CD9DE9FF9575}"/>
              </a:ext>
            </a:extLst>
          </p:cNvPr>
          <p:cNvSpPr txBox="1"/>
          <p:nvPr/>
        </p:nvSpPr>
        <p:spPr>
          <a:xfrm>
            <a:off x="53091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52B33B49-4A2D-4B62-A60C-89414C456442}"/>
              </a:ext>
            </a:extLst>
          </p:cNvPr>
          <p:cNvSpPr txBox="1"/>
          <p:nvPr/>
        </p:nvSpPr>
        <p:spPr>
          <a:xfrm>
            <a:off x="6223539" y="2604396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8" name="箭號: 向右 37">
            <a:extLst>
              <a:ext uri="{FF2B5EF4-FFF2-40B4-BE49-F238E27FC236}">
                <a16:creationId xmlns:a16="http://schemas.microsoft.com/office/drawing/2014/main" id="{4719179D-7D4E-43D0-997D-57136633D7C3}"/>
              </a:ext>
            </a:extLst>
          </p:cNvPr>
          <p:cNvSpPr/>
          <p:nvPr/>
        </p:nvSpPr>
        <p:spPr>
          <a:xfrm>
            <a:off x="2586022" y="4783321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AC11762F-0053-489C-BD52-D3618A16067A}"/>
              </a:ext>
            </a:extLst>
          </p:cNvPr>
          <p:cNvSpPr/>
          <p:nvPr/>
        </p:nvSpPr>
        <p:spPr>
          <a:xfrm>
            <a:off x="5141110" y="4782687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F1740AC-6840-4622-89A1-E85E1C2707CC}"/>
              </a:ext>
            </a:extLst>
          </p:cNvPr>
          <p:cNvSpPr txBox="1"/>
          <p:nvPr/>
        </p:nvSpPr>
        <p:spPr>
          <a:xfrm>
            <a:off x="7099335" y="2967430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213D20C-FD43-41C6-852B-FFCC50ADDF8C}"/>
              </a:ext>
            </a:extLst>
          </p:cNvPr>
          <p:cNvSpPr txBox="1"/>
          <p:nvPr/>
        </p:nvSpPr>
        <p:spPr>
          <a:xfrm>
            <a:off x="34589" y="2905500"/>
            <a:ext cx="288572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C218106A-BC5E-4C47-A72E-73DB743FA486}"/>
              </a:ext>
            </a:extLst>
          </p:cNvPr>
          <p:cNvSpPr txBox="1"/>
          <p:nvPr/>
        </p:nvSpPr>
        <p:spPr>
          <a:xfrm>
            <a:off x="5266015" y="720203"/>
            <a:ext cx="442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這邊開始跑一次</a:t>
            </a:r>
            <a:r>
              <a:rPr lang="en-US" altLang="zh-TW" dirty="0">
                <a:highlight>
                  <a:srgbClr val="00FFFF"/>
                </a:highlight>
              </a:rPr>
              <a:t>k-shortest path </a:t>
            </a:r>
            <a:r>
              <a:rPr lang="zh-TW" altLang="en-US" dirty="0">
                <a:highlight>
                  <a:srgbClr val="00FFFF"/>
                </a:highlight>
              </a:rPr>
              <a:t>給大家看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不知道會不會太長</a:t>
            </a:r>
            <a:r>
              <a:rPr lang="en-US" altLang="zh-TW" dirty="0">
                <a:highlight>
                  <a:srgbClr val="00FFFF"/>
                </a:highlight>
              </a:rPr>
              <a:t>(?)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65063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2" grpId="0" animBg="1"/>
      <p:bldP spid="4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23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4069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字方塊 43">
            <a:extLst>
              <a:ext uri="{FF2B5EF4-FFF2-40B4-BE49-F238E27FC236}">
                <a16:creationId xmlns:a16="http://schemas.microsoft.com/office/drawing/2014/main" id="{8BD9DBC0-10B6-48FC-AEBB-97F9059A88F0}"/>
              </a:ext>
            </a:extLst>
          </p:cNvPr>
          <p:cNvSpPr txBox="1"/>
          <p:nvPr/>
        </p:nvSpPr>
        <p:spPr>
          <a:xfrm>
            <a:off x="3496443" y="5271954"/>
            <a:ext cx="106952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={}</a:t>
            </a:r>
            <a:endParaRPr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24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48059" y="4215958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37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5" name="箭號: 向右 34">
            <a:extLst>
              <a:ext uri="{FF2B5EF4-FFF2-40B4-BE49-F238E27FC236}">
                <a16:creationId xmlns:a16="http://schemas.microsoft.com/office/drawing/2014/main" id="{9570072B-C2D2-4E68-9790-B78673F60986}"/>
              </a:ext>
            </a:extLst>
          </p:cNvPr>
          <p:cNvSpPr/>
          <p:nvPr/>
        </p:nvSpPr>
        <p:spPr>
          <a:xfrm>
            <a:off x="2726699" y="441819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144F90C5-5961-4D0C-8CBF-4EC8E5D206A3}"/>
              </a:ext>
            </a:extLst>
          </p:cNvPr>
          <p:cNvSpPr/>
          <p:nvPr/>
        </p:nvSpPr>
        <p:spPr>
          <a:xfrm>
            <a:off x="5281787" y="4417562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240012" y="2602305"/>
            <a:ext cx="1673856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First Path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49138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path</a:t>
            </a:r>
          </a:p>
          <a:p>
            <a:r>
              <a:rPr lang="en-US" altLang="zh-TW" sz="2400" b="1" dirty="0"/>
              <a:t>={[s1,s2,s3]}</a:t>
            </a:r>
            <a:endParaRPr lang="zh-TW" altLang="en-US" sz="2400" b="1" dirty="0"/>
          </a:p>
        </p:txBody>
      </p:sp>
      <p:pic>
        <p:nvPicPr>
          <p:cNvPr id="39" name="內容版面配置區 6" descr="關閉">
            <a:extLst>
              <a:ext uri="{FF2B5EF4-FFF2-40B4-BE49-F238E27FC236}">
                <a16:creationId xmlns:a16="http://schemas.microsoft.com/office/drawing/2014/main" id="{1897A246-B6D0-4181-B047-025C169B6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90203" y="4162383"/>
            <a:ext cx="732369" cy="829932"/>
          </a:xfrm>
          <a:prstGeom prst="rect">
            <a:avLst/>
          </a:prstGeom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226376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1</a:t>
            </a:r>
          </a:p>
          <a:p>
            <a:r>
              <a:rPr lang="en-US" altLang="zh-TW" sz="2400" b="1" dirty="0"/>
              <a:t>={</a:t>
            </a:r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5950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26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78780" y="4228683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27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27709" y="42284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6023B-C84E-498B-915D-B5DA8DE0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K-Shortest path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9BBE16-8BD2-4704-A039-E438515F4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0BDABA-B6F0-4366-AE7D-8EA484F1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28</a:t>
            </a:fld>
            <a:endParaRPr lang="zh-TW" altLang="en-US"/>
          </a:p>
        </p:txBody>
      </p:sp>
      <p:sp>
        <p:nvSpPr>
          <p:cNvPr id="5" name="投影片編號版面配置區 3">
            <a:extLst>
              <a:ext uri="{FF2B5EF4-FFF2-40B4-BE49-F238E27FC236}">
                <a16:creationId xmlns:a16="http://schemas.microsoft.com/office/drawing/2014/main" id="{021C0F1E-7A4F-4387-A24B-FE309957A7AF}"/>
              </a:ext>
            </a:extLst>
          </p:cNvPr>
          <p:cNvSpPr txBox="1">
            <a:spLocks/>
          </p:cNvSpPr>
          <p:nvPr/>
        </p:nvSpPr>
        <p:spPr>
          <a:xfrm>
            <a:off x="6693877" y="608312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TW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MS UI Gothic" pitchFamily="34" charset="-128"/>
                <a:cs typeface="Lucida Sans Unicode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dirty="0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423D3B8-61F9-4A22-8AF1-CB8CA6EEE382}"/>
              </a:ext>
            </a:extLst>
          </p:cNvPr>
          <p:cNvGrpSpPr/>
          <p:nvPr/>
        </p:nvGrpSpPr>
        <p:grpSpPr>
          <a:xfrm>
            <a:off x="1801955" y="2138248"/>
            <a:ext cx="6024578" cy="4213584"/>
            <a:chOff x="1559711" y="2304926"/>
            <a:chExt cx="6024578" cy="4213584"/>
          </a:xfrm>
        </p:grpSpPr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EFEB44AB-7533-4690-90A0-4C435F433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95BF6E1A-6539-4883-8569-542AC13C1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D92235D9-B80F-4539-B32B-383ED1462B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5FAD251A-35E3-47A6-BDA6-CBCC20CCB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2AC761F0-A059-4CE5-9DBF-6B530B093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2" name="圖形 11" descr="伺服器">
              <a:extLst>
                <a:ext uri="{FF2B5EF4-FFF2-40B4-BE49-F238E27FC236}">
                  <a16:creationId xmlns:a16="http://schemas.microsoft.com/office/drawing/2014/main" id="{20969A72-D05E-423B-9F91-6D9389D75F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3" name="圖形 12" descr="伺服器">
              <a:extLst>
                <a:ext uri="{FF2B5EF4-FFF2-40B4-BE49-F238E27FC236}">
                  <a16:creationId xmlns:a16="http://schemas.microsoft.com/office/drawing/2014/main" id="{704CD723-C30F-46B8-A199-5F4CDEC10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66D7CC30-3003-41B0-89C4-71B8F389F846}"/>
                </a:ext>
              </a:extLst>
            </p:cNvPr>
            <p:cNvCxnSpPr>
              <a:cxnSpLocks/>
              <a:stCxn id="7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E00FCC54-8326-4B9D-B78F-B4534984F708}"/>
                </a:ext>
              </a:extLst>
            </p:cNvPr>
            <p:cNvCxnSpPr>
              <a:cxnSpLocks/>
              <a:endCxn id="11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4B26F911-C22A-4AC4-905F-DAA736BDBCCA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FED09E8D-2D62-4FB1-9459-6928385EFC2F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2DAC73EB-4F7B-44E7-9410-161963FBE581}"/>
                </a:ext>
              </a:extLst>
            </p:cNvPr>
            <p:cNvCxnSpPr>
              <a:cxnSpLocks/>
              <a:stCxn id="9" idx="0"/>
              <a:endCxn id="13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0EFD7C2E-ED5E-4441-BBB2-BD3BC4952C2E}"/>
                </a:ext>
              </a:extLst>
            </p:cNvPr>
            <p:cNvCxnSpPr>
              <a:cxnSpLocks/>
              <a:stCxn id="12" idx="2"/>
              <a:endCxn id="13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665CF30E-1AF4-476E-A326-CD30EE1BDCCA}"/>
                </a:ext>
              </a:extLst>
            </p:cNvPr>
            <p:cNvCxnSpPr>
              <a:cxnSpLocks/>
              <a:stCxn id="7" idx="0"/>
              <a:endCxn id="12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E4C8D434-3202-4FDA-A874-675AD5565827}"/>
                </a:ext>
              </a:extLst>
            </p:cNvPr>
            <p:cNvCxnSpPr>
              <a:cxnSpLocks/>
              <a:stCxn id="8" idx="3"/>
              <a:endCxn id="9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AF71623-F288-44BA-8FD4-F6CFF8087B62}"/>
                </a:ext>
              </a:extLst>
            </p:cNvPr>
            <p:cNvCxnSpPr>
              <a:cxnSpLocks/>
              <a:stCxn id="8" idx="0"/>
              <a:endCxn id="13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3D2F4B81-0C8C-4F92-ADC8-322F42A17C70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圖形 23" descr="電腦">
              <a:extLst>
                <a:ext uri="{FF2B5EF4-FFF2-40B4-BE49-F238E27FC236}">
                  <a16:creationId xmlns:a16="http://schemas.microsoft.com/office/drawing/2014/main" id="{A5CCAD3F-80CC-45C0-879A-81255AC86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25" name="圖形 24" descr="電腦">
              <a:extLst>
                <a:ext uri="{FF2B5EF4-FFF2-40B4-BE49-F238E27FC236}">
                  <a16:creationId xmlns:a16="http://schemas.microsoft.com/office/drawing/2014/main" id="{1E23495B-B469-4F43-80CF-E0C6F9D9B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2276A29-A9E2-4774-A2E6-5847C3B8718E}"/>
                </a:ext>
              </a:extLst>
            </p:cNvPr>
            <p:cNvCxnSpPr>
              <a:cxnSpLocks/>
              <a:stCxn id="7" idx="2"/>
              <a:endCxn id="24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4210C4E5-2509-4BF9-ABFF-970BE1E91592}"/>
                </a:ext>
              </a:extLst>
            </p:cNvPr>
            <p:cNvCxnSpPr>
              <a:cxnSpLocks/>
              <a:stCxn id="9" idx="2"/>
              <a:endCxn id="25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A08A837-5F21-4F6A-951F-EBBEDCE78090}"/>
              </a:ext>
            </a:extLst>
          </p:cNvPr>
          <p:cNvSpPr txBox="1"/>
          <p:nvPr/>
        </p:nvSpPr>
        <p:spPr>
          <a:xfrm>
            <a:off x="1984317" y="428496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989077B-EA88-4850-BEC1-14FB17B83681}"/>
              </a:ext>
            </a:extLst>
          </p:cNvPr>
          <p:cNvSpPr txBox="1"/>
          <p:nvPr/>
        </p:nvSpPr>
        <p:spPr>
          <a:xfrm>
            <a:off x="4523758" y="426190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9D73533-C477-4294-A901-DED6A1D7BCF0}"/>
              </a:ext>
            </a:extLst>
          </p:cNvPr>
          <p:cNvSpPr txBox="1"/>
          <p:nvPr/>
        </p:nvSpPr>
        <p:spPr>
          <a:xfrm>
            <a:off x="7081201" y="4261765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4CB8352-9150-4838-9D7B-48F5CF336B18}"/>
              </a:ext>
            </a:extLst>
          </p:cNvPr>
          <p:cNvSpPr txBox="1"/>
          <p:nvPr/>
        </p:nvSpPr>
        <p:spPr>
          <a:xfrm>
            <a:off x="2768177" y="2239272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69E381A-B8EE-4B59-95BE-1632935C756B}"/>
              </a:ext>
            </a:extLst>
          </p:cNvPr>
          <p:cNvSpPr txBox="1"/>
          <p:nvPr/>
        </p:nvSpPr>
        <p:spPr>
          <a:xfrm>
            <a:off x="3684631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22486D0-391A-4B62-8C12-5115D2829993}"/>
              </a:ext>
            </a:extLst>
          </p:cNvPr>
          <p:cNvSpPr txBox="1"/>
          <p:nvPr/>
        </p:nvSpPr>
        <p:spPr>
          <a:xfrm>
            <a:off x="54498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0B1D095-ED2D-4ADB-A628-008F3552934B}"/>
              </a:ext>
            </a:extLst>
          </p:cNvPr>
          <p:cNvSpPr txBox="1"/>
          <p:nvPr/>
        </p:nvSpPr>
        <p:spPr>
          <a:xfrm>
            <a:off x="6364216" y="2239271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484A848-A007-41AA-92BC-CC7AECA92FBD}"/>
              </a:ext>
            </a:extLst>
          </p:cNvPr>
          <p:cNvSpPr txBox="1"/>
          <p:nvPr/>
        </p:nvSpPr>
        <p:spPr>
          <a:xfrm>
            <a:off x="7075805" y="2562437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second Path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DB9F2F1C-AECF-4E99-BF45-5858143CAA36}"/>
              </a:ext>
            </a:extLst>
          </p:cNvPr>
          <p:cNvSpPr txBox="1"/>
          <p:nvPr/>
        </p:nvSpPr>
        <p:spPr>
          <a:xfrm>
            <a:off x="44375" y="1100862"/>
            <a:ext cx="27991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best k-path</a:t>
            </a:r>
          </a:p>
          <a:p>
            <a:r>
              <a:rPr lang="en-US" altLang="zh-TW" sz="2400" b="1" dirty="0"/>
              <a:t>={[s1,s2,s3],</a:t>
            </a:r>
          </a:p>
          <a:p>
            <a:r>
              <a:rPr lang="en-US" altLang="zh-TW" sz="2400" b="1" dirty="0">
                <a:solidFill>
                  <a:srgbClr val="7030A0"/>
                </a:solidFill>
              </a:rPr>
              <a:t>[s1,s6,s7,s3]</a:t>
            </a:r>
            <a:r>
              <a:rPr lang="en-US" altLang="zh-TW" sz="2400" b="1" dirty="0"/>
              <a:t>}</a:t>
            </a:r>
            <a:endParaRPr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B09A9DAA-305D-47F8-8BD0-79E2087D077C}"/>
              </a:ext>
            </a:extLst>
          </p:cNvPr>
          <p:cNvSpPr txBox="1"/>
          <p:nvPr/>
        </p:nvSpPr>
        <p:spPr>
          <a:xfrm>
            <a:off x="3496443" y="5271954"/>
            <a:ext cx="104067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Turn 2</a:t>
            </a:r>
          </a:p>
          <a:p>
            <a:r>
              <a:rPr lang="en-US" altLang="zh-TW" sz="2400" b="1" dirty="0"/>
              <a:t>={ }</a:t>
            </a:r>
            <a:endParaRPr lang="zh-TW" altLang="en-US" sz="2400" b="1" dirty="0"/>
          </a:p>
        </p:txBody>
      </p:sp>
      <p:sp>
        <p:nvSpPr>
          <p:cNvPr id="41" name="箭號: 向右 40">
            <a:extLst>
              <a:ext uri="{FF2B5EF4-FFF2-40B4-BE49-F238E27FC236}">
                <a16:creationId xmlns:a16="http://schemas.microsoft.com/office/drawing/2014/main" id="{6B0A31C2-746E-4A12-8A4F-CA6887665A76}"/>
              </a:ext>
            </a:extLst>
          </p:cNvPr>
          <p:cNvSpPr/>
          <p:nvPr/>
        </p:nvSpPr>
        <p:spPr>
          <a:xfrm rot="20452157">
            <a:off x="2190006" y="3509384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2" name="箭號: 向右 41">
            <a:extLst>
              <a:ext uri="{FF2B5EF4-FFF2-40B4-BE49-F238E27FC236}">
                <a16:creationId xmlns:a16="http://schemas.microsoft.com/office/drawing/2014/main" id="{103F7861-33FB-4CCD-8EE3-014214BB6BAF}"/>
              </a:ext>
            </a:extLst>
          </p:cNvPr>
          <p:cNvSpPr/>
          <p:nvPr/>
        </p:nvSpPr>
        <p:spPr>
          <a:xfrm>
            <a:off x="5728644" y="2870059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3" name="箭號: 向右 42">
            <a:extLst>
              <a:ext uri="{FF2B5EF4-FFF2-40B4-BE49-F238E27FC236}">
                <a16:creationId xmlns:a16="http://schemas.microsoft.com/office/drawing/2014/main" id="{7AFDC3D7-893A-4DBB-9580-B0AFAFEED89D}"/>
              </a:ext>
            </a:extLst>
          </p:cNvPr>
          <p:cNvSpPr/>
          <p:nvPr/>
        </p:nvSpPr>
        <p:spPr>
          <a:xfrm rot="3243728">
            <a:off x="6467531" y="3441443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4" name="內容版面配置區 6" descr="關閉">
            <a:extLst>
              <a:ext uri="{FF2B5EF4-FFF2-40B4-BE49-F238E27FC236}">
                <a16:creationId xmlns:a16="http://schemas.microsoft.com/office/drawing/2014/main" id="{6A1CD013-CAFA-43AD-BFEB-AE6D0DC478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31039" y="4186991"/>
            <a:ext cx="732369" cy="82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030B9D-6C86-41E8-B399-EB02A819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600" dirty="0"/>
              <a:t>1. Path Selection</a:t>
            </a:r>
            <a:endParaRPr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EBCBAA-8024-441A-9122-243CF0B6D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>
                <a:solidFill>
                  <a:schemeClr val="accent3">
                    <a:lumMod val="75000"/>
                  </a:schemeClr>
                </a:solidFill>
              </a:rPr>
              <a:t>Flow1</a:t>
            </a:r>
            <a:r>
              <a:rPr lang="en-US" altLang="zh-TW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zh-TW" b="1" dirty="0">
                <a:solidFill>
                  <a:srgbClr val="C00000"/>
                </a:solidFill>
              </a:rPr>
              <a:t>Flow2</a:t>
            </a:r>
          </a:p>
          <a:p>
            <a:r>
              <a:rPr lang="en-US" altLang="zh-TW" b="1" dirty="0">
                <a:solidFill>
                  <a:srgbClr val="7030A0"/>
                </a:solidFill>
              </a:rPr>
              <a:t>Flow3</a:t>
            </a:r>
          </a:p>
          <a:p>
            <a:pPr lvl="1"/>
            <a:endParaRPr lang="en-US" altLang="zh-TW" b="1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  <a:p>
            <a:pPr lvl="1"/>
            <a:endParaRPr lang="en-US" altLang="zh-TW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BD8CD4-24BD-4DD3-9A5B-7A04DB91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29</a:t>
            </a:fld>
            <a:endParaRPr lang="zh-TW" altLang="en-US"/>
          </a:p>
        </p:txBody>
      </p: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E1351A88-D7AF-4040-9263-9F402A99BBAD}"/>
              </a:ext>
            </a:extLst>
          </p:cNvPr>
          <p:cNvGrpSpPr/>
          <p:nvPr/>
        </p:nvGrpSpPr>
        <p:grpSpPr>
          <a:xfrm>
            <a:off x="1559711" y="2304926"/>
            <a:ext cx="6024578" cy="4213584"/>
            <a:chOff x="1559711" y="2304926"/>
            <a:chExt cx="6024578" cy="4213584"/>
          </a:xfrm>
        </p:grpSpPr>
        <p:pic>
          <p:nvPicPr>
            <p:cNvPr id="5" name="圖形 4" descr="伺服器">
              <a:extLst>
                <a:ext uri="{FF2B5EF4-FFF2-40B4-BE49-F238E27FC236}">
                  <a16:creationId xmlns:a16="http://schemas.microsoft.com/office/drawing/2014/main" id="{08A52F54-33F7-4F5B-BBBA-74020F88F1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59711" y="4358754"/>
              <a:ext cx="914400" cy="914400"/>
            </a:xfrm>
            <a:prstGeom prst="rect">
              <a:avLst/>
            </a:prstGeom>
          </p:spPr>
        </p:pic>
        <p:pic>
          <p:nvPicPr>
            <p:cNvPr id="6" name="圖形 5" descr="伺服器">
              <a:extLst>
                <a:ext uri="{FF2B5EF4-FFF2-40B4-BE49-F238E27FC236}">
                  <a16:creationId xmlns:a16="http://schemas.microsoft.com/office/drawing/2014/main" id="{AFF29824-1D24-48B7-95F0-F9B50F17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114800" y="4358754"/>
              <a:ext cx="914400" cy="914400"/>
            </a:xfrm>
            <a:prstGeom prst="rect">
              <a:avLst/>
            </a:prstGeom>
          </p:spPr>
        </p:pic>
        <p:pic>
          <p:nvPicPr>
            <p:cNvPr id="7" name="圖形 6" descr="伺服器">
              <a:extLst>
                <a:ext uri="{FF2B5EF4-FFF2-40B4-BE49-F238E27FC236}">
                  <a16:creationId xmlns:a16="http://schemas.microsoft.com/office/drawing/2014/main" id="{F234B684-2335-4509-8165-5BB61C393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69889" y="4358754"/>
              <a:ext cx="914400" cy="914400"/>
            </a:xfrm>
            <a:prstGeom prst="rect">
              <a:avLst/>
            </a:prstGeom>
          </p:spPr>
        </p:pic>
        <p:pic>
          <p:nvPicPr>
            <p:cNvPr id="8" name="圖形 7" descr="伺服器">
              <a:extLst>
                <a:ext uri="{FF2B5EF4-FFF2-40B4-BE49-F238E27FC236}">
                  <a16:creationId xmlns:a16="http://schemas.microsoft.com/office/drawing/2014/main" id="{3C3B7FB1-3CCA-4507-B253-EFFD45E2F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55205" y="2304926"/>
              <a:ext cx="914400" cy="914400"/>
            </a:xfrm>
            <a:prstGeom prst="rect">
              <a:avLst/>
            </a:prstGeom>
          </p:spPr>
        </p:pic>
        <p:pic>
          <p:nvPicPr>
            <p:cNvPr id="9" name="圖形 8" descr="伺服器">
              <a:extLst>
                <a:ext uri="{FF2B5EF4-FFF2-40B4-BE49-F238E27FC236}">
                  <a16:creationId xmlns:a16="http://schemas.microsoft.com/office/drawing/2014/main" id="{B83825A8-68C1-49CC-A5E5-E6E7D62DC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9605" y="2304926"/>
              <a:ext cx="914400" cy="914400"/>
            </a:xfrm>
            <a:prstGeom prst="rect">
              <a:avLst/>
            </a:prstGeom>
          </p:spPr>
        </p:pic>
        <p:pic>
          <p:nvPicPr>
            <p:cNvPr id="10" name="圖形 9" descr="伺服器">
              <a:extLst>
                <a:ext uri="{FF2B5EF4-FFF2-40B4-BE49-F238E27FC236}">
                  <a16:creationId xmlns:a16="http://schemas.microsoft.com/office/drawing/2014/main" id="{4F03711E-CC3A-4FF8-BC65-0AB0767E64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29200" y="2304926"/>
              <a:ext cx="914400" cy="914400"/>
            </a:xfrm>
            <a:prstGeom prst="rect">
              <a:avLst/>
            </a:prstGeom>
          </p:spPr>
        </p:pic>
        <p:pic>
          <p:nvPicPr>
            <p:cNvPr id="11" name="圖形 10" descr="伺服器">
              <a:extLst>
                <a:ext uri="{FF2B5EF4-FFF2-40B4-BE49-F238E27FC236}">
                  <a16:creationId xmlns:a16="http://schemas.microsoft.com/office/drawing/2014/main" id="{ED1F35B3-A5AA-4967-827D-54462CF1D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943600" y="2304926"/>
              <a:ext cx="914400" cy="914400"/>
            </a:xfrm>
            <a:prstGeom prst="rect">
              <a:avLst/>
            </a:prstGeom>
          </p:spPr>
        </p:pic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E7C19740-2C9F-49A1-8171-DC2D3B6B90A7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16911" y="3219326"/>
              <a:ext cx="79549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F28F230-CD33-4098-966B-C8B0A407F440}"/>
                </a:ext>
              </a:extLst>
            </p:cNvPr>
            <p:cNvCxnSpPr>
              <a:cxnSpLocks/>
              <a:endCxn id="9" idx="2"/>
            </p:cNvCxnSpPr>
            <p:nvPr/>
          </p:nvCxnSpPr>
          <p:spPr>
            <a:xfrm>
              <a:off x="2812405" y="3219325"/>
              <a:ext cx="914400" cy="1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9FA58DD-6975-427E-A492-753A2A5DCDEA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2474111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D1173B40-DE37-4583-838D-FCC20535489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2829152" y="3219325"/>
              <a:ext cx="1742848" cy="1139429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C946844-601E-4B42-9BB7-EE4D5ACF36B1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H="1" flipV="1">
              <a:off x="6400800" y="3219326"/>
              <a:ext cx="7262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BEB23BFA-C14A-44F5-9969-51AE1E459EB9}"/>
                </a:ext>
              </a:extLst>
            </p:cNvPr>
            <p:cNvCxnSpPr>
              <a:cxnSpLocks/>
              <a:stCxn id="10" idx="2"/>
              <a:endCxn id="11" idx="2"/>
            </p:cNvCxnSpPr>
            <p:nvPr/>
          </p:nvCxnSpPr>
          <p:spPr>
            <a:xfrm>
              <a:off x="5486400" y="3219326"/>
              <a:ext cx="914400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B00867E-1FE2-47A1-BF02-0E18C36A6BE2}"/>
                </a:ext>
              </a:extLst>
            </p:cNvPr>
            <p:cNvCxnSpPr>
              <a:cxnSpLocks/>
              <a:stCxn id="5" idx="0"/>
              <a:endCxn id="10" idx="2"/>
            </p:cNvCxnSpPr>
            <p:nvPr/>
          </p:nvCxnSpPr>
          <p:spPr>
            <a:xfrm flipV="1">
              <a:off x="2016911" y="3219326"/>
              <a:ext cx="3469489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7179ED7C-B918-4D04-AF11-2D9E8267FE2E}"/>
                </a:ext>
              </a:extLst>
            </p:cNvPr>
            <p:cNvCxnSpPr>
              <a:cxnSpLocks/>
              <a:stCxn id="6" idx="3"/>
              <a:endCxn id="7" idx="1"/>
            </p:cNvCxnSpPr>
            <p:nvPr/>
          </p:nvCxnSpPr>
          <p:spPr>
            <a:xfrm>
              <a:off x="5029200" y="4815954"/>
              <a:ext cx="1640689" cy="0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60A80400-B18E-48C0-8919-F8A030C6F204}"/>
                </a:ext>
              </a:extLst>
            </p:cNvPr>
            <p:cNvCxnSpPr>
              <a:cxnSpLocks/>
              <a:stCxn id="6" idx="0"/>
              <a:endCxn id="11" idx="2"/>
            </p:cNvCxnSpPr>
            <p:nvPr/>
          </p:nvCxnSpPr>
          <p:spPr>
            <a:xfrm flipV="1">
              <a:off x="4572000" y="3219326"/>
              <a:ext cx="1828800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5932C678-CF63-4DBA-B840-CF517CEC1748}"/>
                </a:ext>
              </a:extLst>
            </p:cNvPr>
            <p:cNvCxnSpPr>
              <a:cxnSpLocks/>
              <a:stCxn id="7" idx="0"/>
              <a:endCxn id="9" idx="2"/>
            </p:cNvCxnSpPr>
            <p:nvPr/>
          </p:nvCxnSpPr>
          <p:spPr>
            <a:xfrm flipH="1" flipV="1">
              <a:off x="3726805" y="3219326"/>
              <a:ext cx="3400284" cy="1139428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圖形 61" descr="電腦">
              <a:extLst>
                <a:ext uri="{FF2B5EF4-FFF2-40B4-BE49-F238E27FC236}">
                  <a16:creationId xmlns:a16="http://schemas.microsoft.com/office/drawing/2014/main" id="{4F362782-555B-4A24-A77E-3D56B786B9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59711" y="5604110"/>
              <a:ext cx="914400" cy="914400"/>
            </a:xfrm>
            <a:prstGeom prst="rect">
              <a:avLst/>
            </a:prstGeom>
          </p:spPr>
        </p:pic>
        <p:pic>
          <p:nvPicPr>
            <p:cNvPr id="63" name="圖形 62" descr="電腦">
              <a:extLst>
                <a:ext uri="{FF2B5EF4-FFF2-40B4-BE49-F238E27FC236}">
                  <a16:creationId xmlns:a16="http://schemas.microsoft.com/office/drawing/2014/main" id="{83AB983C-0ADD-4546-9630-FDB2F9470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669889" y="5604110"/>
              <a:ext cx="914400" cy="914400"/>
            </a:xfrm>
            <a:prstGeom prst="rect">
              <a:avLst/>
            </a:prstGeom>
          </p:spPr>
        </p:pic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FC523F7D-4F33-4A6E-9AA7-AA87B498A2AA}"/>
                </a:ext>
              </a:extLst>
            </p:cNvPr>
            <p:cNvCxnSpPr>
              <a:cxnSpLocks/>
              <a:stCxn id="5" idx="2"/>
              <a:endCxn id="62" idx="0"/>
            </p:cNvCxnSpPr>
            <p:nvPr/>
          </p:nvCxnSpPr>
          <p:spPr>
            <a:xfrm>
              <a:off x="2016911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1D0E4175-DBB5-4742-861A-11C15008318D}"/>
                </a:ext>
              </a:extLst>
            </p:cNvPr>
            <p:cNvCxnSpPr>
              <a:cxnSpLocks/>
              <a:stCxn id="7" idx="2"/>
              <a:endCxn id="63" idx="0"/>
            </p:cNvCxnSpPr>
            <p:nvPr/>
          </p:nvCxnSpPr>
          <p:spPr>
            <a:xfrm>
              <a:off x="7127089" y="5273154"/>
              <a:ext cx="0" cy="330956"/>
            </a:xfrm>
            <a:prstGeom prst="line">
              <a:avLst/>
            </a:prstGeom>
            <a:ln w="31750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7216D29C-3D86-204E-9C89-0DE83E673DDA}"/>
              </a:ext>
            </a:extLst>
          </p:cNvPr>
          <p:cNvSpPr txBox="1"/>
          <p:nvPr/>
        </p:nvSpPr>
        <p:spPr>
          <a:xfrm>
            <a:off x="6399489" y="165321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F2C3921-C00C-4C9B-B65D-071645B6067E}"/>
              </a:ext>
            </a:extLst>
          </p:cNvPr>
          <p:cNvSpPr txBox="1"/>
          <p:nvPr/>
        </p:nvSpPr>
        <p:spPr>
          <a:xfrm>
            <a:off x="1742073" y="445164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S1</a:t>
            </a:r>
            <a:endParaRPr lang="zh-TW" altLang="en-US" sz="32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A8AC11E-32B8-46AF-ACAD-9DAF7B57F257}"/>
              </a:ext>
            </a:extLst>
          </p:cNvPr>
          <p:cNvSpPr txBox="1"/>
          <p:nvPr/>
        </p:nvSpPr>
        <p:spPr>
          <a:xfrm>
            <a:off x="4281514" y="442857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S2</a:t>
            </a:r>
            <a:endParaRPr lang="zh-TW" altLang="en-US" sz="3200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0B4929F-D7C4-4DB6-943C-54BE8068D499}"/>
              </a:ext>
            </a:extLst>
          </p:cNvPr>
          <p:cNvSpPr txBox="1"/>
          <p:nvPr/>
        </p:nvSpPr>
        <p:spPr>
          <a:xfrm>
            <a:off x="6838957" y="4428443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S3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2C6BF89-4CB6-404B-97A5-D3DF2B1BF0AC}"/>
              </a:ext>
            </a:extLst>
          </p:cNvPr>
          <p:cNvSpPr txBox="1"/>
          <p:nvPr/>
        </p:nvSpPr>
        <p:spPr>
          <a:xfrm>
            <a:off x="6970036" y="1653372"/>
            <a:ext cx="2068195" cy="83099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={s1,s2,s3}</a:t>
            </a:r>
            <a:endParaRPr lang="zh-TW" altLang="en-US" sz="2400" b="1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447CED9-86DC-4B11-AFAC-C47A27AFE520}"/>
              </a:ext>
            </a:extLst>
          </p:cNvPr>
          <p:cNvSpPr txBox="1"/>
          <p:nvPr/>
        </p:nvSpPr>
        <p:spPr>
          <a:xfrm>
            <a:off x="2525933" y="2405950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S4</a:t>
            </a:r>
            <a:endParaRPr lang="zh-TW" altLang="en-US" sz="32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EBF3F0EB-7772-4618-86B6-F730D708C462}"/>
              </a:ext>
            </a:extLst>
          </p:cNvPr>
          <p:cNvSpPr txBox="1"/>
          <p:nvPr/>
        </p:nvSpPr>
        <p:spPr>
          <a:xfrm>
            <a:off x="3442387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S5</a:t>
            </a:r>
            <a:endParaRPr lang="zh-TW" altLang="en-US" sz="32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ADE37543-F705-4D52-9967-738049818B8F}"/>
              </a:ext>
            </a:extLst>
          </p:cNvPr>
          <p:cNvSpPr txBox="1"/>
          <p:nvPr/>
        </p:nvSpPr>
        <p:spPr>
          <a:xfrm>
            <a:off x="52075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S6</a:t>
            </a:r>
            <a:endParaRPr lang="zh-TW" altLang="en-US" sz="32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6F9C5DD-F61A-48A1-8D8E-C02DD3611284}"/>
              </a:ext>
            </a:extLst>
          </p:cNvPr>
          <p:cNvSpPr txBox="1"/>
          <p:nvPr/>
        </p:nvSpPr>
        <p:spPr>
          <a:xfrm>
            <a:off x="6121972" y="2405949"/>
            <a:ext cx="6421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3200" dirty="0"/>
              <a:t>S7</a:t>
            </a:r>
            <a:endParaRPr lang="zh-TW" altLang="en-US" sz="3200" dirty="0"/>
          </a:p>
        </p:txBody>
      </p:sp>
      <p:sp>
        <p:nvSpPr>
          <p:cNvPr id="44" name="箭號: 向右 43">
            <a:extLst>
              <a:ext uri="{FF2B5EF4-FFF2-40B4-BE49-F238E27FC236}">
                <a16:creationId xmlns:a16="http://schemas.microsoft.com/office/drawing/2014/main" id="{D3FDDE47-CD76-4B6B-8FEE-38EA4A42DA01}"/>
              </a:ext>
            </a:extLst>
          </p:cNvPr>
          <p:cNvSpPr/>
          <p:nvPr/>
        </p:nvSpPr>
        <p:spPr>
          <a:xfrm rot="18384594">
            <a:off x="1793479" y="3775192"/>
            <a:ext cx="990205" cy="39947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6" name="箭號: 向右 45">
            <a:extLst>
              <a:ext uri="{FF2B5EF4-FFF2-40B4-BE49-F238E27FC236}">
                <a16:creationId xmlns:a16="http://schemas.microsoft.com/office/drawing/2014/main" id="{FDBEC801-7F4D-4363-B64E-4748B4592682}"/>
              </a:ext>
            </a:extLst>
          </p:cNvPr>
          <p:cNvSpPr/>
          <p:nvPr/>
        </p:nvSpPr>
        <p:spPr>
          <a:xfrm>
            <a:off x="2847481" y="2990724"/>
            <a:ext cx="914400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箭號: 向右 46">
            <a:extLst>
              <a:ext uri="{FF2B5EF4-FFF2-40B4-BE49-F238E27FC236}">
                <a16:creationId xmlns:a16="http://schemas.microsoft.com/office/drawing/2014/main" id="{2036DF55-A446-4BD0-8955-F11A4FDD23B5}"/>
              </a:ext>
            </a:extLst>
          </p:cNvPr>
          <p:cNvSpPr/>
          <p:nvPr/>
        </p:nvSpPr>
        <p:spPr>
          <a:xfrm rot="1101683">
            <a:off x="4020167" y="3522301"/>
            <a:ext cx="2738994" cy="4283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箭號: 向右 48">
            <a:extLst>
              <a:ext uri="{FF2B5EF4-FFF2-40B4-BE49-F238E27FC236}">
                <a16:creationId xmlns:a16="http://schemas.microsoft.com/office/drawing/2014/main" id="{969B6248-D8C5-421C-9406-8F79893BC756}"/>
              </a:ext>
            </a:extLst>
          </p:cNvPr>
          <p:cNvSpPr/>
          <p:nvPr/>
        </p:nvSpPr>
        <p:spPr>
          <a:xfrm rot="20452157">
            <a:off x="1931015" y="3639981"/>
            <a:ext cx="3334746" cy="39947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08F9F4EA-AF73-4D48-AA8B-C0787B0B8D47}"/>
              </a:ext>
            </a:extLst>
          </p:cNvPr>
          <p:cNvSpPr/>
          <p:nvPr/>
        </p:nvSpPr>
        <p:spPr>
          <a:xfrm>
            <a:off x="5469653" y="3000656"/>
            <a:ext cx="91440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箭號: 向右 51">
            <a:extLst>
              <a:ext uri="{FF2B5EF4-FFF2-40B4-BE49-F238E27FC236}">
                <a16:creationId xmlns:a16="http://schemas.microsoft.com/office/drawing/2014/main" id="{6F38FDE7-837A-46A7-BEAC-68FD0BFBF38A}"/>
              </a:ext>
            </a:extLst>
          </p:cNvPr>
          <p:cNvSpPr/>
          <p:nvPr/>
        </p:nvSpPr>
        <p:spPr>
          <a:xfrm rot="3243728">
            <a:off x="6208540" y="3572040"/>
            <a:ext cx="1150120" cy="42834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D8136C3D-9B03-4494-9752-468DF5ABA8AD}"/>
              </a:ext>
            </a:extLst>
          </p:cNvPr>
          <p:cNvSpPr txBox="1"/>
          <p:nvPr/>
        </p:nvSpPr>
        <p:spPr>
          <a:xfrm>
            <a:off x="6975060" y="2679168"/>
            <a:ext cx="2068195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={s1,s4,s5,s3}</a:t>
            </a:r>
            <a:endParaRPr lang="zh-TW" altLang="en-US" sz="2400" b="1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9ADB809D-4E36-4044-AB4D-C7380788CEC7}"/>
              </a:ext>
            </a:extLst>
          </p:cNvPr>
          <p:cNvSpPr/>
          <p:nvPr/>
        </p:nvSpPr>
        <p:spPr>
          <a:xfrm>
            <a:off x="2474111" y="4567680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244ED97F-4844-4498-ABF9-7ED37B3B390E}"/>
              </a:ext>
            </a:extLst>
          </p:cNvPr>
          <p:cNvSpPr/>
          <p:nvPr/>
        </p:nvSpPr>
        <p:spPr>
          <a:xfrm>
            <a:off x="5029199" y="4567046"/>
            <a:ext cx="1412089" cy="452175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B57EB0ED-81EE-4506-BF67-B0BFBBBD9676}"/>
              </a:ext>
            </a:extLst>
          </p:cNvPr>
          <p:cNvSpPr txBox="1"/>
          <p:nvPr/>
        </p:nvSpPr>
        <p:spPr>
          <a:xfrm>
            <a:off x="6967011" y="3705543"/>
            <a:ext cx="2068195" cy="8309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sz="2400" b="1" dirty="0"/>
              <a:t>Set of switch</a:t>
            </a:r>
          </a:p>
          <a:p>
            <a:r>
              <a:rPr lang="en-US" altLang="zh-TW" sz="2400" b="1" dirty="0"/>
              <a:t>={s1,s6,s7,s3}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90544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4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B6533-EF42-464E-AA29-67457C388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88" y="0"/>
            <a:ext cx="9123312" cy="1124744"/>
          </a:xfrm>
        </p:spPr>
        <p:txBody>
          <a:bodyPr/>
          <a:lstStyle/>
          <a:p>
            <a:r>
              <a:rPr kumimoji="1" lang="en-US" altLang="zh-TW" dirty="0"/>
              <a:t>Existing Measurement Methods</a:t>
            </a:r>
            <a:endParaRPr lang="zh-TW" altLang="en-US" dirty="0"/>
          </a:p>
        </p:txBody>
      </p:sp>
      <p:pic>
        <p:nvPicPr>
          <p:cNvPr id="11" name="內容版面配置區 10" descr="遙控器">
            <a:extLst>
              <a:ext uri="{FF2B5EF4-FFF2-40B4-BE49-F238E27FC236}">
                <a16:creationId xmlns:a16="http://schemas.microsoft.com/office/drawing/2014/main" id="{80EE2212-5D0C-4054-9F5A-6CA60F6BB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18562" y="2563586"/>
            <a:ext cx="914400" cy="914400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5741C5-5FEF-44A7-A2E4-D0509CD3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FDE33B95-316A-4641-8D89-4FC2419F2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0040" y="342900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D041398E-D9D6-4567-BCCD-C19BFA2AB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89560" y="3429000"/>
            <a:ext cx="914400" cy="914400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266A8590-88E8-41CE-88D1-C02C2E193CBA}"/>
              </a:ext>
            </a:extLst>
          </p:cNvPr>
          <p:cNvSpPr/>
          <p:nvPr/>
        </p:nvSpPr>
        <p:spPr>
          <a:xfrm>
            <a:off x="341644" y="3671460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9" name="箭號: 彎曲 8">
            <a:extLst>
              <a:ext uri="{FF2B5EF4-FFF2-40B4-BE49-F238E27FC236}">
                <a16:creationId xmlns:a16="http://schemas.microsoft.com/office/drawing/2014/main" id="{90A7F7B3-95CD-4F2F-AC5A-921B5F213149}"/>
              </a:ext>
            </a:extLst>
          </p:cNvPr>
          <p:cNvSpPr/>
          <p:nvPr/>
        </p:nvSpPr>
        <p:spPr>
          <a:xfrm>
            <a:off x="2197240" y="3143509"/>
            <a:ext cx="741903" cy="262070"/>
          </a:xfrm>
          <a:prstGeom prst="ben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</a:rPr>
              <a:t>sample</a:t>
            </a:r>
            <a:endParaRPr lang="zh-TW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CCF5D0-36AB-4535-9FDC-ACCD08AAD513}"/>
              </a:ext>
            </a:extLst>
          </p:cNvPr>
          <p:cNvSpPr/>
          <p:nvPr/>
        </p:nvSpPr>
        <p:spPr>
          <a:xfrm>
            <a:off x="3413760" y="5625291"/>
            <a:ext cx="2316480" cy="822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Network Measurement</a:t>
            </a:r>
            <a:endParaRPr lang="zh-TW" altLang="en-US" b="1" dirty="0"/>
          </a:p>
        </p:txBody>
      </p:sp>
      <p:pic>
        <p:nvPicPr>
          <p:cNvPr id="15" name="圖形 14" descr="張開手">
            <a:extLst>
              <a:ext uri="{FF2B5EF4-FFF2-40B4-BE49-F238E27FC236}">
                <a16:creationId xmlns:a16="http://schemas.microsoft.com/office/drawing/2014/main" id="{0A72AFFA-DF5C-4C17-98F7-7DD56ED87B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6000" y="5400710"/>
            <a:ext cx="914400" cy="914400"/>
          </a:xfrm>
          <a:prstGeom prst="rect">
            <a:avLst/>
          </a:prstGeom>
        </p:spPr>
      </p:pic>
      <p:pic>
        <p:nvPicPr>
          <p:cNvPr id="16" name="圖形 15" descr="張開手">
            <a:extLst>
              <a:ext uri="{FF2B5EF4-FFF2-40B4-BE49-F238E27FC236}">
                <a16:creationId xmlns:a16="http://schemas.microsoft.com/office/drawing/2014/main" id="{F52EBD89-985E-4D8C-BBEE-89BC53A7B9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2133600" y="5423013"/>
            <a:ext cx="914400" cy="91440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AB849118-F96F-414F-AFA2-401FA1F8BC77}"/>
              </a:ext>
            </a:extLst>
          </p:cNvPr>
          <p:cNvSpPr/>
          <p:nvPr/>
        </p:nvSpPr>
        <p:spPr>
          <a:xfrm>
            <a:off x="123331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Sample</a:t>
            </a:r>
            <a:endParaRPr lang="zh-TW" altLang="en-US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6CF444-EDAB-4BF2-BF9B-0DE55F5A2609}"/>
              </a:ext>
            </a:extLst>
          </p:cNvPr>
          <p:cNvSpPr/>
          <p:nvPr/>
        </p:nvSpPr>
        <p:spPr>
          <a:xfrm>
            <a:off x="5982830" y="4916828"/>
            <a:ext cx="1927860" cy="53879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Sketch</a:t>
            </a:r>
            <a:endParaRPr lang="zh-TW" altLang="en-US" b="1" dirty="0"/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4649230D-1482-4367-9721-36CD66699C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7825821"/>
              </p:ext>
            </p:extLst>
          </p:nvPr>
        </p:nvGraphicFramePr>
        <p:xfrm>
          <a:off x="6543865" y="189939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21" name="群組 20">
            <a:extLst>
              <a:ext uri="{FF2B5EF4-FFF2-40B4-BE49-F238E27FC236}">
                <a16:creationId xmlns:a16="http://schemas.microsoft.com/office/drawing/2014/main" id="{24B2B57A-2142-488A-86A2-FCDA39DD0196}"/>
              </a:ext>
            </a:extLst>
          </p:cNvPr>
          <p:cNvGrpSpPr/>
          <p:nvPr/>
        </p:nvGrpSpPr>
        <p:grpSpPr>
          <a:xfrm>
            <a:off x="5527262" y="2326019"/>
            <a:ext cx="574788" cy="609781"/>
            <a:chOff x="448799" y="2300136"/>
            <a:chExt cx="428928" cy="428928"/>
          </a:xfrm>
        </p:grpSpPr>
        <p:pic>
          <p:nvPicPr>
            <p:cNvPr id="22" name="圖形 21" descr="信封">
              <a:extLst>
                <a:ext uri="{FF2B5EF4-FFF2-40B4-BE49-F238E27FC236}">
                  <a16:creationId xmlns:a16="http://schemas.microsoft.com/office/drawing/2014/main" id="{E61CA3ED-AFF1-4604-B86F-7CA74BDE4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811A11A2-D118-4A1F-802F-DF71FB6BBE71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782958CB-143F-4D3A-8A7B-24D382A75606}"/>
              </a:ext>
            </a:extLst>
          </p:cNvPr>
          <p:cNvGrpSpPr/>
          <p:nvPr/>
        </p:nvGrpSpPr>
        <p:grpSpPr>
          <a:xfrm>
            <a:off x="4916816" y="2326019"/>
            <a:ext cx="574788" cy="609781"/>
            <a:chOff x="448799" y="2300136"/>
            <a:chExt cx="428928" cy="428928"/>
          </a:xfrm>
        </p:grpSpPr>
        <p:pic>
          <p:nvPicPr>
            <p:cNvPr id="25" name="圖形 24" descr="信封">
              <a:extLst>
                <a:ext uri="{FF2B5EF4-FFF2-40B4-BE49-F238E27FC236}">
                  <a16:creationId xmlns:a16="http://schemas.microsoft.com/office/drawing/2014/main" id="{BCB05146-B511-4172-A45C-A379AEFEC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4AD0E13-617A-4B12-A033-CD99383D166E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6B7D6DEE-B083-41C9-91E2-789B154A6AA5}"/>
              </a:ext>
            </a:extLst>
          </p:cNvPr>
          <p:cNvCxnSpPr>
            <a:stCxn id="22" idx="3"/>
          </p:cNvCxnSpPr>
          <p:nvPr/>
        </p:nvCxnSpPr>
        <p:spPr>
          <a:xfrm flipV="1">
            <a:off x="6102050" y="2130251"/>
            <a:ext cx="543270" cy="5006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156B9647-C8EF-457E-A036-C88E3F1173E6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102050" y="2430854"/>
            <a:ext cx="1993750" cy="200056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8AE0167-BF74-4A7D-B836-5E15B06A124E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1216510" cy="2246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CB156D1-7A58-4635-B2B3-78DD01503E91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102050" y="2630910"/>
            <a:ext cx="680598" cy="5333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E221464-A724-4BDF-AB33-630811916BE7}"/>
              </a:ext>
            </a:extLst>
          </p:cNvPr>
          <p:cNvSpPr txBox="1"/>
          <p:nvPr/>
        </p:nvSpPr>
        <p:spPr>
          <a:xfrm rot="18955986">
            <a:off x="5944967" y="2101138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AFCE933-C22B-46A7-825B-41D62E55688C}"/>
              </a:ext>
            </a:extLst>
          </p:cNvPr>
          <p:cNvSpPr txBox="1"/>
          <p:nvPr/>
        </p:nvSpPr>
        <p:spPr>
          <a:xfrm rot="21232439">
            <a:off x="6281146" y="2263500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401836D8-2A98-4450-8762-1815823B3344}"/>
              </a:ext>
            </a:extLst>
          </p:cNvPr>
          <p:cNvSpPr txBox="1"/>
          <p:nvPr/>
        </p:nvSpPr>
        <p:spPr>
          <a:xfrm rot="679328">
            <a:off x="6274668" y="2470304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80F48E8-B95F-44B7-AA2A-DBF8F215F66D}"/>
              </a:ext>
            </a:extLst>
          </p:cNvPr>
          <p:cNvSpPr txBox="1"/>
          <p:nvPr/>
        </p:nvSpPr>
        <p:spPr>
          <a:xfrm rot="2329492">
            <a:off x="6052650" y="2783175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0D1462-D296-2643-A2FB-F2B685B85A65}"/>
              </a:ext>
            </a:extLst>
          </p:cNvPr>
          <p:cNvCxnSpPr/>
          <p:nvPr/>
        </p:nvCxnSpPr>
        <p:spPr>
          <a:xfrm>
            <a:off x="4572000" y="1252025"/>
            <a:ext cx="0" cy="40500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9AB48A-7D80-3D4D-85E2-B0DEC5E4C0F9}"/>
              </a:ext>
            </a:extLst>
          </p:cNvPr>
          <p:cNvSpPr txBox="1"/>
          <p:nvPr/>
        </p:nvSpPr>
        <p:spPr>
          <a:xfrm>
            <a:off x="6951407" y="1508065"/>
            <a:ext cx="15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  <a:r>
              <a:rPr lang="en-TW" dirty="0"/>
              <a:t>ash-based</a:t>
            </a:r>
          </a:p>
        </p:txBody>
      </p:sp>
      <p:sp>
        <p:nvSpPr>
          <p:cNvPr id="34" name="箭號: 向右 6">
            <a:extLst>
              <a:ext uri="{FF2B5EF4-FFF2-40B4-BE49-F238E27FC236}">
                <a16:creationId xmlns:a16="http://schemas.microsoft.com/office/drawing/2014/main" id="{51419F9E-6574-DE42-831C-BFDCF874BE28}"/>
              </a:ext>
            </a:extLst>
          </p:cNvPr>
          <p:cNvSpPr/>
          <p:nvPr/>
        </p:nvSpPr>
        <p:spPr>
          <a:xfrm>
            <a:off x="2794280" y="3668387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36" name="箭號: 向右 6">
            <a:extLst>
              <a:ext uri="{FF2B5EF4-FFF2-40B4-BE49-F238E27FC236}">
                <a16:creationId xmlns:a16="http://schemas.microsoft.com/office/drawing/2014/main" id="{6E68B0CA-AF46-FB4F-B768-D7935939F25D}"/>
              </a:ext>
            </a:extLst>
          </p:cNvPr>
          <p:cNvSpPr/>
          <p:nvPr/>
        </p:nvSpPr>
        <p:spPr>
          <a:xfrm>
            <a:off x="5014587" y="3673421"/>
            <a:ext cx="1398396" cy="538799"/>
          </a:xfrm>
          <a:prstGeom prst="rightArrow">
            <a:avLst>
              <a:gd name="adj1" fmla="val 65369"/>
              <a:gd name="adj2" fmla="val 63756"/>
            </a:avLst>
          </a:prstGeom>
          <a:noFill/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>
                <a:solidFill>
                  <a:schemeClr val="tx1"/>
                </a:solidFill>
              </a:rPr>
              <a:t>flow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pic>
        <p:nvPicPr>
          <p:cNvPr id="8" name="圖形 7" descr="皇冠">
            <a:extLst>
              <a:ext uri="{FF2B5EF4-FFF2-40B4-BE49-F238E27FC236}">
                <a16:creationId xmlns:a16="http://schemas.microsoft.com/office/drawing/2014/main" id="{C55C5E53-B53B-4338-9D99-1AF546F1878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489560" y="39518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0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11022E-16 L -2.22222E-6 -0.0328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44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3.33333E-6 -0.03403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1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7" grpId="0" animBg="1"/>
      <p:bldP spid="18" grpId="0" animBg="1"/>
      <p:bldP spid="18" grpId="1" animBg="1"/>
      <p:bldP spid="38" grpId="0"/>
      <p:bldP spid="39" grpId="0"/>
      <p:bldP spid="40" grpId="0"/>
      <p:bldP spid="41" grpId="0"/>
      <p:bldP spid="14" grpId="0"/>
      <p:bldP spid="34" grpId="0" animBg="1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5D3589-3924-4FE1-8CD3-0FA4E641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Problem Statement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Decision variables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𝑏𝑖𝑛𝑎𝑟𝑦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𝑣𝑎𝑟𝑖𝑎𝑏𝑙𝑒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𝑖𝑛𝑑𝑖𝑐𝑎𝑡𝑖𝑛𝑔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𝑤h𝑒𝑡h𝑒𝑟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𝑠𝑤𝑖𝑡𝑐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pPr lvl="1"/>
                <a:endParaRPr lang="en-US" altLang="zh-TW" dirty="0">
                  <a:latin typeface="Cascadia Code Light" panose="020B0609020000020004" pitchFamily="49" charset="0"/>
                  <a:ea typeface="Cascadia Code Light" panose="020B0609020000020004" pitchFamily="49" charset="0"/>
                  <a:cs typeface="Cascadia Code Light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Objective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ARE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𝑤𝑜𝑟𝑠𝑡</m:t>
                    </m:r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𝑚𝑖𝑛𝑖𝑚𝑖𝑧𝑒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worst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ARE</m:t>
                    </m:r>
                  </m:oMath>
                </a14:m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pPr marL="403225" lvl="1" indent="0">
                  <a:buNone/>
                </a:pPr>
                <a:endParaRPr lang="en-US" altLang="zh-TW" dirty="0">
                  <a:latin typeface="Cascadia Code SemiBold" panose="020B0609020000020004" pitchFamily="49" charset="0"/>
                  <a:ea typeface="Cascadia Code SemiBold" panose="020B0609020000020004" pitchFamily="49" charset="0"/>
                  <a:cs typeface="Cascadia Code SemiBold" panose="020B0609020000020004" pitchFamily="49" charset="0"/>
                </a:endParaRPr>
              </a:p>
              <a:p>
                <a:r>
                  <a:rPr lang="en-US" altLang="zh-TW" dirty="0">
                    <a:latin typeface="Cascadia Code SemiBold" panose="020B0609020000020004" pitchFamily="49" charset="0"/>
                    <a:ea typeface="Cascadia Code SemiBold" panose="020B0609020000020004" pitchFamily="49" charset="0"/>
                    <a:cs typeface="Cascadia Code SemiBold" panose="020B0609020000020004" pitchFamily="49" charset="0"/>
                  </a:rPr>
                  <a:t>Constrains</a:t>
                </a:r>
                <a:r>
                  <a:rPr lang="en-US" altLang="zh-TW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=1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means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flow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pass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panose="02040503050406030204" pitchFamily="18" charset="0"/>
                      </a:rPr>
                      <m:t>by</m:t>
                    </m:r>
                    <m:r>
                      <a:rPr lang="en-US" altLang="zh-TW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Switch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s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≥1</m:t>
                        </m:r>
                      </m:e>
                    </m:nary>
                  </m:oMath>
                </a14:m>
                <a:endParaRPr lang="zh-TW" altLang="en-US" dirty="0"/>
              </a:p>
              <a:p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7071869-7AA3-4B11-98C3-8F5998F16B8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915" b="-11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AE7EC8-FA63-4EFC-B7C4-9FF3C5518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30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9E625E31-5349-47F0-B21B-51F9153C67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3F220118-2C65-4F7C-8E60-FC7E0D41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325" y="3714532"/>
            <a:ext cx="4944645" cy="10912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5AF1545-71FD-4BE2-B9E5-CD4FE194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56D2EB-B89D-4934-98B0-0884FC5DB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112" indent="0">
              <a:buNone/>
            </a:pPr>
            <a:r>
              <a:rPr lang="en-US" altLang="zh-TW" sz="2800" dirty="0"/>
              <a:t>Idea : Choose the best switch for a flow</a:t>
            </a: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r>
              <a:rPr lang="en-US" altLang="zh-TW" sz="3200" b="1" dirty="0"/>
              <a:t>Average Relative Error(ARE)</a:t>
            </a: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i="1" dirty="0">
              <a:latin typeface="Cambria Math" panose="02040503050406030204" pitchFamily="18" charset="0"/>
            </a:endParaRPr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en-US" altLang="zh-TW" sz="2800" dirty="0"/>
          </a:p>
          <a:p>
            <a:pPr marL="11112" indent="0">
              <a:buNone/>
            </a:pPr>
            <a:endParaRPr lang="zh-TW" altLang="en-US" sz="2800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5A3E35-358C-4C1C-9E62-C4157FF8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31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6F159-5F88-4909-BC6A-6CF43E81AE95}"/>
              </a:ext>
            </a:extLst>
          </p:cNvPr>
          <p:cNvSpPr/>
          <p:nvPr/>
        </p:nvSpPr>
        <p:spPr>
          <a:xfrm>
            <a:off x="3410021" y="3732058"/>
            <a:ext cx="3812530" cy="467285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3975B-C664-F94B-A736-52D44E3D5869}"/>
              </a:ext>
            </a:extLst>
          </p:cNvPr>
          <p:cNvSpPr txBox="1"/>
          <p:nvPr/>
        </p:nvSpPr>
        <p:spPr>
          <a:xfrm>
            <a:off x="457200" y="5518538"/>
            <a:ext cx="7772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accent1"/>
                </a:solidFill>
              </a:rPr>
              <a:t>How to evaluate the performance of </a:t>
            </a:r>
            <a:br>
              <a:rPr lang="en-US" altLang="zh-TW" sz="2800" dirty="0">
                <a:solidFill>
                  <a:schemeClr val="accent1"/>
                </a:solidFill>
              </a:rPr>
            </a:br>
            <a:r>
              <a:rPr lang="en-US" altLang="zh-TW" sz="2800" dirty="0">
                <a:solidFill>
                  <a:schemeClr val="accent1"/>
                </a:solidFill>
              </a:rPr>
              <a:t>cross-switch ARE of a flow?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4DEC4A-ED2E-194D-BC0F-2A63C2236D5C}"/>
              </a:ext>
            </a:extLst>
          </p:cNvPr>
          <p:cNvSpPr txBox="1"/>
          <p:nvPr/>
        </p:nvSpPr>
        <p:spPr>
          <a:xfrm>
            <a:off x="6027256" y="123458"/>
            <a:ext cx="27238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公式每一頁的字要依樣大</a:t>
            </a:r>
          </a:p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用latex 打</a:t>
            </a:r>
          </a:p>
          <a:p>
            <a:r>
              <a:rPr lang="en-US" dirty="0">
                <a:solidFill>
                  <a:schemeClr val="bg1"/>
                </a:solidFill>
                <a:highlight>
                  <a:srgbClr val="808080"/>
                </a:highlight>
              </a:rPr>
              <a:t>M</a:t>
            </a:r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icrosoft eq太醜!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6EB5836F-023F-44E9-BE14-9A61561F5EFA}"/>
              </a:ext>
            </a:extLst>
          </p:cNvPr>
          <p:cNvSpPr txBox="1"/>
          <p:nvPr/>
        </p:nvSpPr>
        <p:spPr>
          <a:xfrm>
            <a:off x="5316286" y="1653335"/>
            <a:ext cx="96071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這一段我有在想，要不要加</a:t>
            </a:r>
            <a:r>
              <a:rPr lang="en-US" altLang="zh-TW" dirty="0">
                <a:highlight>
                  <a:srgbClr val="00FFFF"/>
                </a:highlight>
              </a:rPr>
              <a:t>collision</a:t>
            </a:r>
            <a:r>
              <a:rPr lang="zh-TW" altLang="en-US" dirty="0">
                <a:highlight>
                  <a:srgbClr val="00FFFF"/>
                </a:highlight>
              </a:rPr>
              <a:t>的推導在後面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讓大家知道我們的演算法 可以降低進去每一個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的封包量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進而達到降低</a:t>
            </a:r>
            <a:r>
              <a:rPr lang="en-US" altLang="zh-TW" dirty="0">
                <a:highlight>
                  <a:srgbClr val="00FFFF"/>
                </a:highlight>
              </a:rPr>
              <a:t>error</a:t>
            </a:r>
          </a:p>
          <a:p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因為我們之前的講法 好像是說這一個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  <a:r>
              <a:rPr lang="zh-TW" altLang="en-US" dirty="0">
                <a:highlight>
                  <a:srgbClr val="00FFFF"/>
                </a:highlight>
              </a:rPr>
              <a:t>可以選擇的</a:t>
            </a:r>
            <a:r>
              <a:rPr lang="en-US" altLang="zh-TW" dirty="0">
                <a:highlight>
                  <a:srgbClr val="00FFFF"/>
                </a:highlight>
              </a:rPr>
              <a:t>row</a:t>
            </a:r>
            <a:r>
              <a:rPr lang="zh-TW" altLang="en-US" dirty="0">
                <a:highlight>
                  <a:srgbClr val="00FFFF"/>
                </a:highlight>
              </a:rPr>
              <a:t>變多</a:t>
            </a:r>
            <a:r>
              <a:rPr lang="en-US" altLang="zh-TW" dirty="0">
                <a:highlight>
                  <a:srgbClr val="00FFFF"/>
                </a:highlight>
              </a:rPr>
              <a:t>(</a:t>
            </a:r>
            <a:r>
              <a:rPr lang="zh-TW" altLang="en-US" dirty="0">
                <a:highlight>
                  <a:srgbClr val="00FFFF"/>
                </a:highlight>
              </a:rPr>
              <a:t>如果放在很多個</a:t>
            </a:r>
            <a:r>
              <a:rPr lang="en-US" altLang="zh-TW" dirty="0">
                <a:highlight>
                  <a:srgbClr val="00FFFF"/>
                </a:highlight>
              </a:rPr>
              <a:t>switch)</a:t>
            </a:r>
            <a:r>
              <a:rPr lang="zh-TW" altLang="en-US" dirty="0">
                <a:highlight>
                  <a:srgbClr val="00FFFF"/>
                </a:highlight>
              </a:rPr>
              <a:t>上的話</a:t>
            </a:r>
            <a:endParaRPr lang="en-US" altLang="zh-TW" dirty="0">
              <a:highlight>
                <a:srgbClr val="00FFFF"/>
              </a:highlight>
            </a:endParaRPr>
          </a:p>
          <a:p>
            <a:r>
              <a:rPr lang="zh-TW" altLang="en-US" dirty="0">
                <a:highlight>
                  <a:srgbClr val="00FFFF"/>
                </a:highlight>
              </a:rPr>
              <a:t>但其實傳統的也是 只是傳統的每一個</a:t>
            </a:r>
            <a:r>
              <a:rPr lang="en-US" altLang="zh-TW" dirty="0">
                <a:highlight>
                  <a:srgbClr val="00FFFF"/>
                </a:highlight>
              </a:rPr>
              <a:t>sketch</a:t>
            </a:r>
            <a:r>
              <a:rPr lang="zh-TW" altLang="en-US" dirty="0">
                <a:highlight>
                  <a:srgbClr val="00FFFF"/>
                </a:highlight>
              </a:rPr>
              <a:t>都要處理全部的</a:t>
            </a:r>
            <a:r>
              <a:rPr lang="en-US" altLang="zh-TW" dirty="0">
                <a:highlight>
                  <a:srgbClr val="00FFFF"/>
                </a:highlight>
              </a:rPr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336476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B71954-A5BF-4E54-B3FA-FA874BE03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 Switch Selection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4D9380-22C4-4C8D-94C2-756B8A890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 to evaluate the performance of cross-switch ARE of a flow?</a:t>
            </a:r>
          </a:p>
          <a:p>
            <a:endParaRPr lang="en-US" altLang="zh-TW" dirty="0"/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A11A2F-65FD-4597-99A8-B2EDF531E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32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6FA9B17-530F-4020-82CE-C298042344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6427096"/>
              </p:ext>
            </p:extLst>
          </p:nvPr>
        </p:nvGraphicFramePr>
        <p:xfrm>
          <a:off x="5509422" y="1954169"/>
          <a:ext cx="2924088" cy="1828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52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31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9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b="0" dirty="0"/>
                        <a:t>6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6" name="群組 5">
            <a:extLst>
              <a:ext uri="{FF2B5EF4-FFF2-40B4-BE49-F238E27FC236}">
                <a16:creationId xmlns:a16="http://schemas.microsoft.com/office/drawing/2014/main" id="{CE66D48C-3716-4652-B72E-9CA29BA3550E}"/>
              </a:ext>
            </a:extLst>
          </p:cNvPr>
          <p:cNvGrpSpPr/>
          <p:nvPr/>
        </p:nvGrpSpPr>
        <p:grpSpPr>
          <a:xfrm>
            <a:off x="237281" y="3429000"/>
            <a:ext cx="1556079" cy="997919"/>
            <a:chOff x="344592" y="2255566"/>
            <a:chExt cx="706805" cy="467104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4284CE73-86A8-4421-B917-F097FF3C7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83530" y="2293742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635292C3-39E6-49ED-8F40-47BA875869F9}"/>
                </a:ext>
              </a:extLst>
            </p:cNvPr>
            <p:cNvSpPr txBox="1"/>
            <p:nvPr/>
          </p:nvSpPr>
          <p:spPr>
            <a:xfrm>
              <a:off x="344592" y="2255566"/>
              <a:ext cx="706805" cy="18728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192.168.1.1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1A9284C-5E41-4F66-A74B-A26F07C92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7404157"/>
              </p:ext>
            </p:extLst>
          </p:nvPr>
        </p:nvGraphicFramePr>
        <p:xfrm>
          <a:off x="5509422" y="4375611"/>
          <a:ext cx="2924088" cy="1828800"/>
        </p:xfrm>
        <a:graphic>
          <a:graphicData uri="http://schemas.openxmlformats.org/drawingml/2006/table">
            <a:tbl>
              <a:tblPr bandRow="1">
                <a:tableStyleId>{C4B1156A-380E-4F78-BDF5-A606A8083BF9}</a:tableStyleId>
              </a:tblPr>
              <a:tblGrid>
                <a:gridCol w="97469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97469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23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14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424309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80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43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29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37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407713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74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5</a:t>
                      </a:r>
                      <a:endParaRPr lang="zh-TW" alt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18</a:t>
                      </a:r>
                      <a:endParaRPr lang="zh-TW" altLang="en-US" sz="24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9ED88BB2-C98A-4C76-BEFA-B0D2F49DCD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7428" y="2411369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E7B4E508-DEA7-44E1-9104-FA0BE9E6E7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7428" y="4832811"/>
            <a:ext cx="914400" cy="914400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4FCE1AE4-3BC1-4274-988B-30C7955ADD36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 flipV="1">
            <a:off x="1487476" y="2868569"/>
            <a:ext cx="1839952" cy="1100170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2E5F10EF-7490-468A-A639-F9279FEE02E7}"/>
              </a:ext>
            </a:extLst>
          </p:cNvPr>
          <p:cNvCxnSpPr>
            <a:cxnSpLocks/>
            <a:stCxn id="7" idx="3"/>
            <a:endCxn id="11" idx="1"/>
          </p:cNvCxnSpPr>
          <p:nvPr/>
        </p:nvCxnSpPr>
        <p:spPr>
          <a:xfrm>
            <a:off x="1487476" y="3968739"/>
            <a:ext cx="1839952" cy="1321272"/>
          </a:xfrm>
          <a:prstGeom prst="straightConnector1">
            <a:avLst/>
          </a:prstGeom>
          <a:ln w="31750">
            <a:solidFill>
              <a:schemeClr val="accent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13351A0E-2512-469E-B67A-6FEF87F34ADE}"/>
              </a:ext>
            </a:extLst>
          </p:cNvPr>
          <p:cNvGrpSpPr/>
          <p:nvPr/>
        </p:nvGrpSpPr>
        <p:grpSpPr>
          <a:xfrm>
            <a:off x="3896638" y="2051329"/>
            <a:ext cx="1742161" cy="751225"/>
            <a:chOff x="1750594" y="2167708"/>
            <a:chExt cx="700353" cy="529772"/>
          </a:xfrm>
        </p:grpSpPr>
        <p:cxnSp>
          <p:nvCxnSpPr>
            <p:cNvPr id="16" name="直線單箭頭接點 15">
              <a:extLst>
                <a:ext uri="{FF2B5EF4-FFF2-40B4-BE49-F238E27FC236}">
                  <a16:creationId xmlns:a16="http://schemas.microsoft.com/office/drawing/2014/main" id="{E51273F2-8E2A-4EC2-A264-CA81C590D36F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2A22CB5D-70FE-4792-9E96-9035586CCCB6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27F844DE-D18B-4386-9195-FA572DF84945}"/>
              </a:ext>
            </a:extLst>
          </p:cNvPr>
          <p:cNvGrpSpPr/>
          <p:nvPr/>
        </p:nvGrpSpPr>
        <p:grpSpPr>
          <a:xfrm>
            <a:off x="4203906" y="2501159"/>
            <a:ext cx="2349294" cy="367410"/>
            <a:chOff x="1907677" y="2330070"/>
            <a:chExt cx="1993750" cy="367410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20024D3C-8356-4D09-827D-EDEFD7A46C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C4F9123-7F67-46B7-B7D0-703BA7790F71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20156FB2-3103-44DE-AE2D-9140FB0B49B0}"/>
              </a:ext>
            </a:extLst>
          </p:cNvPr>
          <p:cNvGrpSpPr/>
          <p:nvPr/>
        </p:nvGrpSpPr>
        <p:grpSpPr>
          <a:xfrm>
            <a:off x="4203905" y="2707963"/>
            <a:ext cx="1520085" cy="417750"/>
            <a:chOff x="1907677" y="2536874"/>
            <a:chExt cx="1216510" cy="385268"/>
          </a:xfrm>
        </p:grpSpPr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4D476614-09C8-40D8-B045-4E2515F37D0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B633E7B7-987E-4636-ACAB-B3F4EB91950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1E7DB838-AD7F-4D7C-BFF8-F6AF6A2A5046}"/>
              </a:ext>
            </a:extLst>
          </p:cNvPr>
          <p:cNvGrpSpPr/>
          <p:nvPr/>
        </p:nvGrpSpPr>
        <p:grpSpPr>
          <a:xfrm rot="20361036">
            <a:off x="4290181" y="2379966"/>
            <a:ext cx="2965812" cy="1751025"/>
            <a:chOff x="1858277" y="2697480"/>
            <a:chExt cx="729998" cy="533387"/>
          </a:xfrm>
        </p:grpSpPr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557EBB18-6497-4681-A150-E2099537FA2D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E3A6E3E6-D958-4064-A9B2-CA43B96C992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3F0C40FE-8C36-4A35-B17E-0C33ADEA548D}"/>
              </a:ext>
            </a:extLst>
          </p:cNvPr>
          <p:cNvGrpSpPr/>
          <p:nvPr/>
        </p:nvGrpSpPr>
        <p:grpSpPr>
          <a:xfrm rot="1665010">
            <a:off x="3986732" y="4005772"/>
            <a:ext cx="2361476" cy="1540290"/>
            <a:chOff x="1750594" y="2167708"/>
            <a:chExt cx="700353" cy="529772"/>
          </a:xfrm>
        </p:grpSpPr>
        <p:cxnSp>
          <p:nvCxnSpPr>
            <p:cNvPr id="28" name="直線單箭頭接點 27">
              <a:extLst>
                <a:ext uri="{FF2B5EF4-FFF2-40B4-BE49-F238E27FC236}">
                  <a16:creationId xmlns:a16="http://schemas.microsoft.com/office/drawing/2014/main" id="{922BCD1C-4DF9-49A0-8F3D-B97B5FEF73C5}"/>
                </a:ext>
              </a:extLst>
            </p:cNvPr>
            <p:cNvCxnSpPr/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文字方塊 28">
              <a:extLst>
                <a:ext uri="{FF2B5EF4-FFF2-40B4-BE49-F238E27FC236}">
                  <a16:creationId xmlns:a16="http://schemas.microsoft.com/office/drawing/2014/main" id="{71B5BDA0-045A-4470-9654-03BE99942119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2EF8F717-9068-46D0-8BC2-1CFD08BFB56F}"/>
              </a:ext>
            </a:extLst>
          </p:cNvPr>
          <p:cNvGrpSpPr/>
          <p:nvPr/>
        </p:nvGrpSpPr>
        <p:grpSpPr>
          <a:xfrm>
            <a:off x="4268653" y="4784057"/>
            <a:ext cx="3387871" cy="367410"/>
            <a:chOff x="1907677" y="2330070"/>
            <a:chExt cx="1993750" cy="367410"/>
          </a:xfrm>
        </p:grpSpPr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90165085-CA15-430E-9E5D-BB30F552C7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9EC6E606-9951-4212-9CE2-84A985D0AD94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C541F620-9B10-46B8-927E-2383272DA617}"/>
              </a:ext>
            </a:extLst>
          </p:cNvPr>
          <p:cNvGrpSpPr/>
          <p:nvPr/>
        </p:nvGrpSpPr>
        <p:grpSpPr>
          <a:xfrm>
            <a:off x="4268653" y="5022172"/>
            <a:ext cx="1415018" cy="427710"/>
            <a:chOff x="1907677" y="2536874"/>
            <a:chExt cx="1216510" cy="385268"/>
          </a:xfrm>
        </p:grpSpPr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AFEFBCE8-BF8D-4B05-A6E5-8D2E84D4AEC4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9A440BEE-280E-4B23-9EF2-01153ECC15A2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FEAF2300-93E4-4987-BC7D-0BD5021AC8AC}"/>
              </a:ext>
            </a:extLst>
          </p:cNvPr>
          <p:cNvGrpSpPr/>
          <p:nvPr/>
        </p:nvGrpSpPr>
        <p:grpSpPr>
          <a:xfrm rot="20387114">
            <a:off x="4422466" y="4875893"/>
            <a:ext cx="1932014" cy="1494601"/>
            <a:chOff x="1858277" y="2697480"/>
            <a:chExt cx="729998" cy="533387"/>
          </a:xfrm>
        </p:grpSpPr>
        <p:cxnSp>
          <p:nvCxnSpPr>
            <p:cNvPr id="37" name="直線單箭頭接點 36">
              <a:extLst>
                <a:ext uri="{FF2B5EF4-FFF2-40B4-BE49-F238E27FC236}">
                  <a16:creationId xmlns:a16="http://schemas.microsoft.com/office/drawing/2014/main" id="{41C39B63-81A3-4B68-98BA-D32B2E9B6FC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36F6CB7E-3719-4BDC-B1F7-A0B1367BB477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EC1494A-6CA4-4348-A6DE-BF5B043C68A3}"/>
              </a:ext>
            </a:extLst>
          </p:cNvPr>
          <p:cNvSpPr/>
          <p:nvPr/>
        </p:nvSpPr>
        <p:spPr>
          <a:xfrm>
            <a:off x="2991250" y="3299246"/>
            <a:ext cx="2710440" cy="11202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ARE = min{4,5} = 4</a:t>
            </a:r>
            <a:endParaRPr lang="zh-TW" altLang="en-US" b="1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3B2E29BC-4835-493C-8F48-7CFE7529ED8B}"/>
              </a:ext>
            </a:extLst>
          </p:cNvPr>
          <p:cNvSpPr/>
          <p:nvPr/>
        </p:nvSpPr>
        <p:spPr>
          <a:xfrm>
            <a:off x="5380167" y="1885498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155B08C4-51A2-45F1-A990-4E5CB35C5744}"/>
              </a:ext>
            </a:extLst>
          </p:cNvPr>
          <p:cNvSpPr/>
          <p:nvPr/>
        </p:nvSpPr>
        <p:spPr>
          <a:xfrm>
            <a:off x="6318053" y="5727267"/>
            <a:ext cx="1151421" cy="544344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00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2" grpId="0" animBg="1"/>
      <p:bldP spid="4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33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6" name="TextBox 6">
            <a:extLst>
              <a:ext uri="{FF2B5EF4-FFF2-40B4-BE49-F238E27FC236}">
                <a16:creationId xmlns:a16="http://schemas.microsoft.com/office/drawing/2014/main" id="{F9B3883E-6983-4C6C-9F5E-A5C7B7456B9D}"/>
              </a:ext>
            </a:extLst>
          </p:cNvPr>
          <p:cNvSpPr txBox="1"/>
          <p:nvPr/>
        </p:nvSpPr>
        <p:spPr>
          <a:xfrm>
            <a:off x="5962977" y="99809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highlight>
                  <a:srgbClr val="00FFFF"/>
                </a:highlight>
              </a:rPr>
              <a:t>這邊是全部步驟跑一次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765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51" grpId="0" animBg="1"/>
      <p:bldP spid="53" grpId="0" animBg="1"/>
      <p:bldP spid="5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34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48" name="箭號: 向右 47">
            <a:extLst>
              <a:ext uri="{FF2B5EF4-FFF2-40B4-BE49-F238E27FC236}">
                <a16:creationId xmlns:a16="http://schemas.microsoft.com/office/drawing/2014/main" id="{72ABF8B7-D9A6-4A5B-A657-9DCC2A867F1F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0" name="箭號: 向右 49">
            <a:extLst>
              <a:ext uri="{FF2B5EF4-FFF2-40B4-BE49-F238E27FC236}">
                <a16:creationId xmlns:a16="http://schemas.microsoft.com/office/drawing/2014/main" id="{8F6B6BA7-C288-4205-A261-B821B4BC903A}"/>
              </a:ext>
            </a:extLst>
          </p:cNvPr>
          <p:cNvSpPr/>
          <p:nvPr/>
        </p:nvSpPr>
        <p:spPr>
          <a:xfrm>
            <a:off x="2516329" y="370007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1" name="箭號: 向右 50">
            <a:extLst>
              <a:ext uri="{FF2B5EF4-FFF2-40B4-BE49-F238E27FC236}">
                <a16:creationId xmlns:a16="http://schemas.microsoft.com/office/drawing/2014/main" id="{32232084-91DF-4EF9-936C-5F6FD011368A}"/>
              </a:ext>
            </a:extLst>
          </p:cNvPr>
          <p:cNvSpPr/>
          <p:nvPr/>
        </p:nvSpPr>
        <p:spPr>
          <a:xfrm>
            <a:off x="4224316" y="3713386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3" name="箭號: 向右 52">
            <a:extLst>
              <a:ext uri="{FF2B5EF4-FFF2-40B4-BE49-F238E27FC236}">
                <a16:creationId xmlns:a16="http://schemas.microsoft.com/office/drawing/2014/main" id="{B09016BE-8F69-4C02-B4D7-6D53508475BB}"/>
              </a:ext>
            </a:extLst>
          </p:cNvPr>
          <p:cNvSpPr/>
          <p:nvPr/>
        </p:nvSpPr>
        <p:spPr>
          <a:xfrm>
            <a:off x="5892037" y="3718823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4" name="箭號: 向右 53">
            <a:extLst>
              <a:ext uri="{FF2B5EF4-FFF2-40B4-BE49-F238E27FC236}">
                <a16:creationId xmlns:a16="http://schemas.microsoft.com/office/drawing/2014/main" id="{102EC723-4E9B-41FF-8D70-E0E854AB0087}"/>
              </a:ext>
            </a:extLst>
          </p:cNvPr>
          <p:cNvSpPr/>
          <p:nvPr/>
        </p:nvSpPr>
        <p:spPr>
          <a:xfrm>
            <a:off x="7411697" y="3701529"/>
            <a:ext cx="716051" cy="3209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2872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35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375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9" grpId="0" animBg="1"/>
      <p:bldP spid="60" grpId="0" animBg="1"/>
      <p:bldP spid="61" grpId="0" animBg="1"/>
      <p:bldP spid="63" grpId="0" animBg="1"/>
      <p:bldP spid="64" grpId="0" animBg="1"/>
      <p:bldP spid="6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36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8012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37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6" name="箭號: 向右 65">
            <a:extLst>
              <a:ext uri="{FF2B5EF4-FFF2-40B4-BE49-F238E27FC236}">
                <a16:creationId xmlns:a16="http://schemas.microsoft.com/office/drawing/2014/main" id="{00F94170-0AE9-4E32-8029-ACA733002508}"/>
              </a:ext>
            </a:extLst>
          </p:cNvPr>
          <p:cNvSpPr/>
          <p:nvPr/>
        </p:nvSpPr>
        <p:spPr>
          <a:xfrm rot="2482166">
            <a:off x="1955185" y="440515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箭號: 向右 67">
            <a:extLst>
              <a:ext uri="{FF2B5EF4-FFF2-40B4-BE49-F238E27FC236}">
                <a16:creationId xmlns:a16="http://schemas.microsoft.com/office/drawing/2014/main" id="{60B3A965-23F5-4330-AB8F-7438C3F6F3E6}"/>
              </a:ext>
            </a:extLst>
          </p:cNvPr>
          <p:cNvSpPr/>
          <p:nvPr/>
        </p:nvSpPr>
        <p:spPr>
          <a:xfrm rot="19070442">
            <a:off x="3202130" y="439404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9" name="箭號: 向右 68">
            <a:extLst>
              <a:ext uri="{FF2B5EF4-FFF2-40B4-BE49-F238E27FC236}">
                <a16:creationId xmlns:a16="http://schemas.microsoft.com/office/drawing/2014/main" id="{B7CEE8DD-0667-4CAF-B1A0-B57B02EFACE6}"/>
              </a:ext>
            </a:extLst>
          </p:cNvPr>
          <p:cNvSpPr/>
          <p:nvPr/>
        </p:nvSpPr>
        <p:spPr>
          <a:xfrm rot="18606547">
            <a:off x="4059265" y="346933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箭號: 向右 70">
            <a:extLst>
              <a:ext uri="{FF2B5EF4-FFF2-40B4-BE49-F238E27FC236}">
                <a16:creationId xmlns:a16="http://schemas.microsoft.com/office/drawing/2014/main" id="{F6540E34-282B-4EE4-856E-E3EEA5EC219A}"/>
              </a:ext>
            </a:extLst>
          </p:cNvPr>
          <p:cNvSpPr/>
          <p:nvPr/>
        </p:nvSpPr>
        <p:spPr>
          <a:xfrm rot="3021646">
            <a:off x="4520437" y="3451519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箭號: 向右 71">
            <a:extLst>
              <a:ext uri="{FF2B5EF4-FFF2-40B4-BE49-F238E27FC236}">
                <a16:creationId xmlns:a16="http://schemas.microsoft.com/office/drawing/2014/main" id="{CC0EC985-7512-42CB-B1AE-EB5F1C9C1FD0}"/>
              </a:ext>
            </a:extLst>
          </p:cNvPr>
          <p:cNvSpPr/>
          <p:nvPr/>
        </p:nvSpPr>
        <p:spPr>
          <a:xfrm rot="2482166">
            <a:off x="5290623" y="4321727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箭號: 向右 72">
            <a:extLst>
              <a:ext uri="{FF2B5EF4-FFF2-40B4-BE49-F238E27FC236}">
                <a16:creationId xmlns:a16="http://schemas.microsoft.com/office/drawing/2014/main" id="{C8915283-AA7B-4686-B84F-F03118CF841F}"/>
              </a:ext>
            </a:extLst>
          </p:cNvPr>
          <p:cNvSpPr/>
          <p:nvPr/>
        </p:nvSpPr>
        <p:spPr>
          <a:xfrm rot="18954272">
            <a:off x="6553097" y="4382661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箭號: 向右 73">
            <a:extLst>
              <a:ext uri="{FF2B5EF4-FFF2-40B4-BE49-F238E27FC236}">
                <a16:creationId xmlns:a16="http://schemas.microsoft.com/office/drawing/2014/main" id="{28DDB79B-C7FF-45D1-B7B4-9863008E74EF}"/>
              </a:ext>
            </a:extLst>
          </p:cNvPr>
          <p:cNvSpPr/>
          <p:nvPr/>
        </p:nvSpPr>
        <p:spPr>
          <a:xfrm>
            <a:off x="7520435" y="3752933"/>
            <a:ext cx="716051" cy="320927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AD2CB5A-88B3-4715-BDD1-531F41B2929C}"/>
              </a:ext>
            </a:extLst>
          </p:cNvPr>
          <p:cNvSpPr/>
          <p:nvPr/>
        </p:nvSpPr>
        <p:spPr>
          <a:xfrm>
            <a:off x="3161507" y="3328203"/>
            <a:ext cx="2832673" cy="112029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Can’t find better switch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08000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6" grpId="0" animBg="1"/>
      <p:bldP spid="68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CE4F6C-1BA6-4429-9251-159A239C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9ED028-1DD4-4FE5-978B-4277784A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38</a:t>
            </a:fld>
            <a:endParaRPr lang="zh-TW" altLang="en-US"/>
          </a:p>
        </p:txBody>
      </p:sp>
      <p:pic>
        <p:nvPicPr>
          <p:cNvPr id="5" name="圖形 4" descr="伺服器">
            <a:extLst>
              <a:ext uri="{FF2B5EF4-FFF2-40B4-BE49-F238E27FC236}">
                <a16:creationId xmlns:a16="http://schemas.microsoft.com/office/drawing/2014/main" id="{6F28178A-7A9F-4CD1-AE80-15F113838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23565" y="3416650"/>
            <a:ext cx="914400" cy="914400"/>
          </a:xfrm>
          <a:prstGeom prst="rect">
            <a:avLst/>
          </a:prstGeom>
        </p:spPr>
      </p:pic>
      <p:pic>
        <p:nvPicPr>
          <p:cNvPr id="6" name="圖形 5" descr="伺服器">
            <a:extLst>
              <a:ext uri="{FF2B5EF4-FFF2-40B4-BE49-F238E27FC236}">
                <a16:creationId xmlns:a16="http://schemas.microsoft.com/office/drawing/2014/main" id="{2F501040-DB9E-45BD-8166-9D1D79F003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91284" y="3416650"/>
            <a:ext cx="914400" cy="914400"/>
          </a:xfrm>
          <a:prstGeom prst="rect">
            <a:avLst/>
          </a:prstGeom>
        </p:spPr>
      </p:pic>
      <p:pic>
        <p:nvPicPr>
          <p:cNvPr id="7" name="圖形 6" descr="伺服器">
            <a:extLst>
              <a:ext uri="{FF2B5EF4-FFF2-40B4-BE49-F238E27FC236}">
                <a16:creationId xmlns:a16="http://schemas.microsoft.com/office/drawing/2014/main" id="{E269B03D-6354-4681-A3AC-245080B5A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3416650"/>
            <a:ext cx="914400" cy="914400"/>
          </a:xfrm>
          <a:prstGeom prst="rect">
            <a:avLst/>
          </a:prstGeom>
        </p:spPr>
      </p:pic>
      <p:pic>
        <p:nvPicPr>
          <p:cNvPr id="8" name="圖形 7" descr="伺服器">
            <a:extLst>
              <a:ext uri="{FF2B5EF4-FFF2-40B4-BE49-F238E27FC236}">
                <a16:creationId xmlns:a16="http://schemas.microsoft.com/office/drawing/2014/main" id="{A7E9757E-237E-497D-AF8C-DBAD8122BC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6722" y="3416650"/>
            <a:ext cx="914400" cy="914400"/>
          </a:xfrm>
          <a:prstGeom prst="rect">
            <a:avLst/>
          </a:prstGeom>
        </p:spPr>
      </p:pic>
      <p:pic>
        <p:nvPicPr>
          <p:cNvPr id="9" name="圖形 8" descr="伺服器">
            <a:extLst>
              <a:ext uri="{FF2B5EF4-FFF2-40B4-BE49-F238E27FC236}">
                <a16:creationId xmlns:a16="http://schemas.microsoft.com/office/drawing/2014/main" id="{D3518AC3-D3E2-4A94-BF08-821B2DA7BA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2502250"/>
            <a:ext cx="914400" cy="914400"/>
          </a:xfrm>
          <a:prstGeom prst="rect">
            <a:avLst/>
          </a:prstGeom>
        </p:spPr>
      </p:pic>
      <p:pic>
        <p:nvPicPr>
          <p:cNvPr id="10" name="圖形 9" descr="伺服器">
            <a:extLst>
              <a:ext uri="{FF2B5EF4-FFF2-40B4-BE49-F238E27FC236}">
                <a16:creationId xmlns:a16="http://schemas.microsoft.com/office/drawing/2014/main" id="{CE3E62B4-2A83-49F7-B57C-A3C6DE784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4" y="2502250"/>
            <a:ext cx="914400" cy="914400"/>
          </a:xfrm>
          <a:prstGeom prst="rect">
            <a:avLst/>
          </a:prstGeom>
        </p:spPr>
      </p:pic>
      <p:pic>
        <p:nvPicPr>
          <p:cNvPr id="11" name="圖形 10" descr="伺服器">
            <a:extLst>
              <a:ext uri="{FF2B5EF4-FFF2-40B4-BE49-F238E27FC236}">
                <a16:creationId xmlns:a16="http://schemas.microsoft.com/office/drawing/2014/main" id="{7F6CF07F-BDA1-4082-9ACE-C155F1A90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2863" y="2502250"/>
            <a:ext cx="914400" cy="914400"/>
          </a:xfrm>
          <a:prstGeom prst="rect">
            <a:avLst/>
          </a:prstGeom>
        </p:spPr>
      </p:pic>
      <p:pic>
        <p:nvPicPr>
          <p:cNvPr id="12" name="圖形 11" descr="伺服器">
            <a:extLst>
              <a:ext uri="{FF2B5EF4-FFF2-40B4-BE49-F238E27FC236}">
                <a16:creationId xmlns:a16="http://schemas.microsoft.com/office/drawing/2014/main" id="{B47C6E03-ACD2-464A-B376-A9E5A47CF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25" y="4249603"/>
            <a:ext cx="914400" cy="914400"/>
          </a:xfrm>
          <a:prstGeom prst="rect">
            <a:avLst/>
          </a:prstGeom>
        </p:spPr>
      </p:pic>
      <p:pic>
        <p:nvPicPr>
          <p:cNvPr id="13" name="圖形 12" descr="伺服器">
            <a:extLst>
              <a:ext uri="{FF2B5EF4-FFF2-40B4-BE49-F238E27FC236}">
                <a16:creationId xmlns:a16="http://schemas.microsoft.com/office/drawing/2014/main" id="{3273C9C1-0B01-499C-BED5-74D6099BE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25143" y="4235604"/>
            <a:ext cx="914400" cy="914400"/>
          </a:xfrm>
          <a:prstGeom prst="rect">
            <a:avLst/>
          </a:prstGeom>
        </p:spPr>
      </p:pic>
      <p:pic>
        <p:nvPicPr>
          <p:cNvPr id="14" name="圖形 13" descr="伺服器">
            <a:extLst>
              <a:ext uri="{FF2B5EF4-FFF2-40B4-BE49-F238E27FC236}">
                <a16:creationId xmlns:a16="http://schemas.microsoft.com/office/drawing/2014/main" id="{DF8E867C-E51B-49FC-A674-11E1F24A4F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92861" y="4242603"/>
            <a:ext cx="914400" cy="914400"/>
          </a:xfrm>
          <a:prstGeom prst="rect">
            <a:avLst/>
          </a:prstGeom>
        </p:spPr>
      </p:pic>
      <p:pic>
        <p:nvPicPr>
          <p:cNvPr id="15" name="圖形 14" descr="伺服器">
            <a:extLst>
              <a:ext uri="{FF2B5EF4-FFF2-40B4-BE49-F238E27FC236}">
                <a16:creationId xmlns:a16="http://schemas.microsoft.com/office/drawing/2014/main" id="{12F6C197-DF65-4C9C-B362-3D817A6E3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1685010"/>
            <a:ext cx="914400" cy="914400"/>
          </a:xfrm>
          <a:prstGeom prst="rect">
            <a:avLst/>
          </a:prstGeom>
        </p:spPr>
      </p:pic>
      <p:pic>
        <p:nvPicPr>
          <p:cNvPr id="16" name="圖形 15" descr="伺服器">
            <a:extLst>
              <a:ext uri="{FF2B5EF4-FFF2-40B4-BE49-F238E27FC236}">
                <a16:creationId xmlns:a16="http://schemas.microsoft.com/office/drawing/2014/main" id="{985D9A1B-2397-4173-BC1C-5C070A6F8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2355" y="1685010"/>
            <a:ext cx="914400" cy="914400"/>
          </a:xfrm>
          <a:prstGeom prst="rect">
            <a:avLst/>
          </a:prstGeom>
        </p:spPr>
      </p:pic>
      <p:pic>
        <p:nvPicPr>
          <p:cNvPr id="17" name="圖形 16" descr="伺服器">
            <a:extLst>
              <a:ext uri="{FF2B5EF4-FFF2-40B4-BE49-F238E27FC236}">
                <a16:creationId xmlns:a16="http://schemas.microsoft.com/office/drawing/2014/main" id="{744595DE-0543-4E73-9CAD-78A51DAA2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1284" y="4978669"/>
            <a:ext cx="914400" cy="914400"/>
          </a:xfrm>
          <a:prstGeom prst="rect">
            <a:avLst/>
          </a:prstGeom>
        </p:spPr>
      </p:pic>
      <p:pic>
        <p:nvPicPr>
          <p:cNvPr id="18" name="圖形 17" descr="伺服器">
            <a:extLst>
              <a:ext uri="{FF2B5EF4-FFF2-40B4-BE49-F238E27FC236}">
                <a16:creationId xmlns:a16="http://schemas.microsoft.com/office/drawing/2014/main" id="{FA47CCC9-0513-4C82-94E8-2AEA29053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9003" y="4978669"/>
            <a:ext cx="914400" cy="914400"/>
          </a:xfrm>
          <a:prstGeom prst="rect">
            <a:avLst/>
          </a:prstGeom>
        </p:spPr>
      </p:pic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62D43967-2D06-4BFA-BD31-02ACBF9A42C9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080765" y="4331050"/>
            <a:ext cx="376660" cy="356697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2753F4D4-2612-48F0-BDAB-CCBB05291326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2914625" y="5164003"/>
            <a:ext cx="376659" cy="271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8552F833-56D8-4D4F-BCC8-F23F15D3C6DD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>
            <a:off x="4205684" y="5435869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F7508D18-CB2C-4AF3-BC4B-398303646611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080765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269D0069-D625-4305-ABA5-1EF80BB00194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4205684" y="2142210"/>
            <a:ext cx="756671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DC6EFEB9-7122-4BB8-9FE7-98680AA1B4CF}"/>
              </a:ext>
            </a:extLst>
          </p:cNvPr>
          <p:cNvCxnSpPr>
            <a:cxnSpLocks/>
            <a:endCxn id="9" idx="0"/>
          </p:cNvCxnSpPr>
          <p:nvPr/>
        </p:nvCxnSpPr>
        <p:spPr>
          <a:xfrm flipH="1">
            <a:off x="2914625" y="2142210"/>
            <a:ext cx="376659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A7A1E965-4BE2-4FFC-AB73-1991059A1605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876755" y="2142210"/>
            <a:ext cx="436512" cy="36004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E11D579B-A2E5-4B2F-88B3-A7FD4A6C5AB3}"/>
              </a:ext>
            </a:extLst>
          </p:cNvPr>
          <p:cNvCxnSpPr>
            <a:cxnSpLocks/>
            <a:stCxn id="10" idx="1"/>
            <a:endCxn id="9" idx="3"/>
          </p:cNvCxnSpPr>
          <p:nvPr/>
        </p:nvCxnSpPr>
        <p:spPr>
          <a:xfrm flipH="1">
            <a:off x="3371825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2CEDDC0-6BED-4285-A78B-854F9426EBAE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3368474" y="2959450"/>
            <a:ext cx="38001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B40F974-CB19-4AAE-B02C-CC7618F1B626}"/>
              </a:ext>
            </a:extLst>
          </p:cNvPr>
          <p:cNvCxnSpPr>
            <a:cxnSpLocks/>
            <a:stCxn id="10" idx="2"/>
            <a:endCxn id="6" idx="3"/>
          </p:cNvCxnSpPr>
          <p:nvPr/>
        </p:nvCxnSpPr>
        <p:spPr>
          <a:xfrm flipH="1">
            <a:off x="4205684" y="34166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21335A4C-41D3-4EFD-A4E8-987C6EC9AF23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>
            <a:off x="5039544" y="29594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6316D3D6-00D3-4A8D-8326-764D6E81217C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707263" y="29594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7AC429F-F582-4C5F-B066-B2E886FCD799}"/>
              </a:ext>
            </a:extLst>
          </p:cNvPr>
          <p:cNvCxnSpPr>
            <a:cxnSpLocks/>
            <a:stCxn id="10" idx="2"/>
            <a:endCxn id="7" idx="1"/>
          </p:cNvCxnSpPr>
          <p:nvPr/>
        </p:nvCxnSpPr>
        <p:spPr>
          <a:xfrm>
            <a:off x="4582344" y="3416650"/>
            <a:ext cx="376659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D564B40-0C66-489B-B147-D07E491C4573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205684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C9D230DB-4EA0-4650-BE9A-913E79465421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>
            <a:off x="2537965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83E13CEB-7838-4A32-BCBA-72B53E44D13B}"/>
              </a:ext>
            </a:extLst>
          </p:cNvPr>
          <p:cNvCxnSpPr>
            <a:cxnSpLocks/>
            <a:stCxn id="11" idx="1"/>
            <a:endCxn id="7" idx="0"/>
          </p:cNvCxnSpPr>
          <p:nvPr/>
        </p:nvCxnSpPr>
        <p:spPr>
          <a:xfrm flipH="1">
            <a:off x="5416203" y="2959450"/>
            <a:ext cx="376660" cy="45720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3B9CC7-871A-47A9-A4F5-B55B2631C327}"/>
              </a:ext>
            </a:extLst>
          </p:cNvPr>
          <p:cNvCxnSpPr>
            <a:cxnSpLocks/>
            <a:stCxn id="6" idx="2"/>
            <a:endCxn id="12" idx="3"/>
          </p:cNvCxnSpPr>
          <p:nvPr/>
        </p:nvCxnSpPr>
        <p:spPr>
          <a:xfrm flipH="1">
            <a:off x="3371825" y="4331050"/>
            <a:ext cx="376659" cy="375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A8D34F01-A0A6-46A2-BE94-A1FFD7C129C7}"/>
              </a:ext>
            </a:extLst>
          </p:cNvPr>
          <p:cNvCxnSpPr>
            <a:cxnSpLocks/>
            <a:stCxn id="12" idx="3"/>
            <a:endCxn id="13" idx="1"/>
          </p:cNvCxnSpPr>
          <p:nvPr/>
        </p:nvCxnSpPr>
        <p:spPr>
          <a:xfrm flipV="1">
            <a:off x="3371825" y="4692804"/>
            <a:ext cx="753318" cy="13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21985A93-BFF7-47FC-A1A8-D981F1A4BCEB}"/>
              </a:ext>
            </a:extLst>
          </p:cNvPr>
          <p:cNvCxnSpPr>
            <a:cxnSpLocks/>
            <a:stCxn id="14" idx="1"/>
            <a:endCxn id="13" idx="3"/>
          </p:cNvCxnSpPr>
          <p:nvPr/>
        </p:nvCxnSpPr>
        <p:spPr>
          <a:xfrm flipH="1" flipV="1">
            <a:off x="5039543" y="4692804"/>
            <a:ext cx="753318" cy="6999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56646689-57A5-4495-BA49-8BB68458FBF2}"/>
              </a:ext>
            </a:extLst>
          </p:cNvPr>
          <p:cNvCxnSpPr>
            <a:cxnSpLocks/>
            <a:stCxn id="7" idx="2"/>
            <a:endCxn id="14" idx="1"/>
          </p:cNvCxnSpPr>
          <p:nvPr/>
        </p:nvCxnSpPr>
        <p:spPr>
          <a:xfrm>
            <a:off x="5416203" y="4331050"/>
            <a:ext cx="376658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C8EA08F-6A7B-4D3B-B7A0-7E9DDCD506EE}"/>
              </a:ext>
            </a:extLst>
          </p:cNvPr>
          <p:cNvCxnSpPr>
            <a:cxnSpLocks/>
            <a:stCxn id="6" idx="3"/>
            <a:endCxn id="13" idx="0"/>
          </p:cNvCxnSpPr>
          <p:nvPr/>
        </p:nvCxnSpPr>
        <p:spPr>
          <a:xfrm>
            <a:off x="4205684" y="3873850"/>
            <a:ext cx="376659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0A9CD7C9-8920-4506-91A5-96BF7674876E}"/>
              </a:ext>
            </a:extLst>
          </p:cNvPr>
          <p:cNvCxnSpPr>
            <a:cxnSpLocks/>
            <a:stCxn id="7" idx="1"/>
            <a:endCxn id="13" idx="0"/>
          </p:cNvCxnSpPr>
          <p:nvPr/>
        </p:nvCxnSpPr>
        <p:spPr>
          <a:xfrm flipH="1">
            <a:off x="4582343" y="3873850"/>
            <a:ext cx="376660" cy="361754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直線接點 105">
            <a:extLst>
              <a:ext uri="{FF2B5EF4-FFF2-40B4-BE49-F238E27FC236}">
                <a16:creationId xmlns:a16="http://schemas.microsoft.com/office/drawing/2014/main" id="{7D2530FC-48A1-4155-9EEB-81D7D062B32E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5873403" y="3873850"/>
            <a:ext cx="753319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5D438EB5-754A-4D69-A33A-30654FA2BF12}"/>
              </a:ext>
            </a:extLst>
          </p:cNvPr>
          <p:cNvCxnSpPr>
            <a:cxnSpLocks/>
            <a:stCxn id="8" idx="2"/>
            <a:endCxn id="14" idx="3"/>
          </p:cNvCxnSpPr>
          <p:nvPr/>
        </p:nvCxnSpPr>
        <p:spPr>
          <a:xfrm flipH="1">
            <a:off x="6707261" y="4331050"/>
            <a:ext cx="376661" cy="368753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B034A1D6-2CC4-4F31-839C-B961719FC842}"/>
              </a:ext>
            </a:extLst>
          </p:cNvPr>
          <p:cNvCxnSpPr>
            <a:cxnSpLocks/>
            <a:stCxn id="18" idx="3"/>
            <a:endCxn id="14" idx="2"/>
          </p:cNvCxnSpPr>
          <p:nvPr/>
        </p:nvCxnSpPr>
        <p:spPr>
          <a:xfrm flipV="1">
            <a:off x="5873403" y="5157003"/>
            <a:ext cx="376658" cy="278866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5" name="圖形 114" descr="電腦">
            <a:extLst>
              <a:ext uri="{FF2B5EF4-FFF2-40B4-BE49-F238E27FC236}">
                <a16:creationId xmlns:a16="http://schemas.microsoft.com/office/drawing/2014/main" id="{A10E7294-EA11-4416-9913-DCDDE51661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100" y="3416650"/>
            <a:ext cx="914400" cy="914400"/>
          </a:xfrm>
          <a:prstGeom prst="rect">
            <a:avLst/>
          </a:prstGeom>
        </p:spPr>
      </p:pic>
      <p:pic>
        <p:nvPicPr>
          <p:cNvPr id="116" name="圖形 115" descr="電腦">
            <a:extLst>
              <a:ext uri="{FF2B5EF4-FFF2-40B4-BE49-F238E27FC236}">
                <a16:creationId xmlns:a16="http://schemas.microsoft.com/office/drawing/2014/main" id="{20393CC3-E495-47AA-A933-745CAC25A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98322" y="3416650"/>
            <a:ext cx="914400" cy="914400"/>
          </a:xfrm>
          <a:prstGeom prst="rect">
            <a:avLst/>
          </a:prstGeom>
        </p:spPr>
      </p:pic>
      <p:cxnSp>
        <p:nvCxnSpPr>
          <p:cNvPr id="117" name="直線接點 116">
            <a:extLst>
              <a:ext uri="{FF2B5EF4-FFF2-40B4-BE49-F238E27FC236}">
                <a16:creationId xmlns:a16="http://schemas.microsoft.com/office/drawing/2014/main" id="{38CA106B-D66E-497C-82A4-D791D0084812}"/>
              </a:ext>
            </a:extLst>
          </p:cNvPr>
          <p:cNvCxnSpPr>
            <a:cxnSpLocks/>
            <a:stCxn id="5" idx="1"/>
            <a:endCxn id="115" idx="3"/>
          </p:cNvCxnSpPr>
          <p:nvPr/>
        </p:nvCxnSpPr>
        <p:spPr>
          <a:xfrm flipH="1">
            <a:off x="1088500" y="3873850"/>
            <a:ext cx="535065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35941435-32E1-4119-85AC-51417A4FDA31}"/>
              </a:ext>
            </a:extLst>
          </p:cNvPr>
          <p:cNvCxnSpPr>
            <a:cxnSpLocks/>
            <a:stCxn id="116" idx="1"/>
            <a:endCxn id="8" idx="3"/>
          </p:cNvCxnSpPr>
          <p:nvPr/>
        </p:nvCxnSpPr>
        <p:spPr>
          <a:xfrm flipH="1">
            <a:off x="7541122" y="3873850"/>
            <a:ext cx="457200" cy="0"/>
          </a:xfrm>
          <a:prstGeom prst="lin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BD8C7C6-E903-0044-968A-B5AA3755AFF1}"/>
              </a:ext>
            </a:extLst>
          </p:cNvPr>
          <p:cNvSpPr txBox="1"/>
          <p:nvPr/>
        </p:nvSpPr>
        <p:spPr>
          <a:xfrm>
            <a:off x="6027256" y="12345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這頁不太確定你要講什麼</a:t>
            </a:r>
            <a:b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</a:br>
            <a:r>
              <a:rPr lang="en-TW">
                <a:solidFill>
                  <a:schemeClr val="bg1"/>
                </a:solidFill>
                <a:highlight>
                  <a:srgbClr val="808080"/>
                </a:highlight>
              </a:rPr>
              <a:t>文字的資訊量都太少了</a:t>
            </a:r>
            <a:endParaRPr lang="en-TW" dirty="0">
              <a:solidFill>
                <a:schemeClr val="bg1"/>
              </a:solidFill>
              <a:highlight>
                <a:srgbClr val="808080"/>
              </a:highlight>
            </a:endParaRPr>
          </a:p>
        </p:txBody>
      </p: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F5E11440-5139-498B-AA88-B371002B5178}"/>
              </a:ext>
            </a:extLst>
          </p:cNvPr>
          <p:cNvSpPr/>
          <p:nvPr/>
        </p:nvSpPr>
        <p:spPr>
          <a:xfrm>
            <a:off x="1066904" y="3713386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7" name="箭號: 向右 56">
            <a:extLst>
              <a:ext uri="{FF2B5EF4-FFF2-40B4-BE49-F238E27FC236}">
                <a16:creationId xmlns:a16="http://schemas.microsoft.com/office/drawing/2014/main" id="{4A60C335-A58A-421D-9F17-DE6B45C59525}"/>
              </a:ext>
            </a:extLst>
          </p:cNvPr>
          <p:cNvSpPr/>
          <p:nvPr/>
        </p:nvSpPr>
        <p:spPr>
          <a:xfrm rot="19063760">
            <a:off x="1990185" y="295354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92528D08-5C3F-4804-985B-10E6EF4A2652}"/>
              </a:ext>
            </a:extLst>
          </p:cNvPr>
          <p:cNvSpPr/>
          <p:nvPr/>
        </p:nvSpPr>
        <p:spPr>
          <a:xfrm rot="2886939">
            <a:off x="3202129" y="3017974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箭號: 向右 59">
            <a:extLst>
              <a:ext uri="{FF2B5EF4-FFF2-40B4-BE49-F238E27FC236}">
                <a16:creationId xmlns:a16="http://schemas.microsoft.com/office/drawing/2014/main" id="{3C425E39-A10C-4B7C-AEA4-3C368B567BFE}"/>
              </a:ext>
            </a:extLst>
          </p:cNvPr>
          <p:cNvSpPr/>
          <p:nvPr/>
        </p:nvSpPr>
        <p:spPr>
          <a:xfrm>
            <a:off x="3390458" y="4546339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1" name="箭號: 向右 60">
            <a:extLst>
              <a:ext uri="{FF2B5EF4-FFF2-40B4-BE49-F238E27FC236}">
                <a16:creationId xmlns:a16="http://schemas.microsoft.com/office/drawing/2014/main" id="{64C87009-04B8-4CCA-AD70-471D59B7A1CA}"/>
              </a:ext>
            </a:extLst>
          </p:cNvPr>
          <p:cNvSpPr/>
          <p:nvPr/>
        </p:nvSpPr>
        <p:spPr>
          <a:xfrm rot="8278682">
            <a:off x="3141150" y="4344128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FFF96645-85BB-44AC-B5F4-05E2C649D1FF}"/>
              </a:ext>
            </a:extLst>
          </p:cNvPr>
          <p:cNvSpPr/>
          <p:nvPr/>
        </p:nvSpPr>
        <p:spPr>
          <a:xfrm>
            <a:off x="5058174" y="452728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4" name="箭號: 向右 63">
            <a:extLst>
              <a:ext uri="{FF2B5EF4-FFF2-40B4-BE49-F238E27FC236}">
                <a16:creationId xmlns:a16="http://schemas.microsoft.com/office/drawing/2014/main" id="{8981AEDE-16AE-41FC-A514-F16C2C80ACBD}"/>
              </a:ext>
            </a:extLst>
          </p:cNvPr>
          <p:cNvSpPr/>
          <p:nvPr/>
        </p:nvSpPr>
        <p:spPr>
          <a:xfrm rot="18899681">
            <a:off x="6565630" y="440269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5" name="箭號: 向右 64">
            <a:extLst>
              <a:ext uri="{FF2B5EF4-FFF2-40B4-BE49-F238E27FC236}">
                <a16:creationId xmlns:a16="http://schemas.microsoft.com/office/drawing/2014/main" id="{CA4E4BD1-3509-4356-81FA-2F48AD9DF44F}"/>
              </a:ext>
            </a:extLst>
          </p:cNvPr>
          <p:cNvSpPr/>
          <p:nvPr/>
        </p:nvSpPr>
        <p:spPr>
          <a:xfrm>
            <a:off x="7520435" y="3737873"/>
            <a:ext cx="716051" cy="3209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673868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E6509F-4A41-4EC3-8BCC-20C98596B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𝑐𝑜𝑙𝑙𝑖𝑑𝑖𝑛𝑔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br>
                  <a:rPr lang="en-US" altLang="zh-TW" sz="2400" dirty="0"/>
                </a:br>
                <a:br>
                  <a:rPr lang="en-US" altLang="zh-TW" sz="24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     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   1</m:t>
                            </m:r>
                          </m:e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  &amp;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𝑛𝑜𝑛𝑐𝑜𝑙𝑙𝑖𝑑𝑒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 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sz="2400" dirty="0"/>
              </a:p>
              <a:p>
                <a:endParaRPr lang="en-US" altLang="zh-TW" sz="2400" dirty="0"/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begChr m:val="["/>
                        <m:endChr m:val="]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TW" sz="2000"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</m:d>
                      </m:e>
                    </m:d>
                    <m:r>
                      <a:rPr lang="en-US" altLang="zh-TW" sz="2000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𝑟𝑎𝑛𝑔𝑒</m:t>
                        </m:r>
                        <m:d>
                          <m:d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 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≤</m:t>
                    </m:r>
                    <m:f>
                      <m:f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r>
                  <a:rPr lang="zh-TW" altLang="en-US" sz="2000" dirty="0"/>
                  <a:t> </a:t>
                </a:r>
                <a:endParaRPr lang="en-US" altLang="zh-TW" sz="20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𝑚𝑒𝑛𝑎𝑠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𝑛𝑢𝑚𝑏𝑒𝑟𝑠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𝑐𝑜𝑙𝑙𝑖𝑠𝑖𝑜𝑛𝑠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𝑢𝑛𝑑𝑒𝑟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h𝑎𝑠h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altLang="zh-TW" sz="2400" dirty="0"/>
              </a:p>
              <a:p>
                <a:endParaRPr lang="zh-TW" altLang="en-US" sz="2400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938CCD84-3777-4FC2-8CBD-A78081EA62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124744"/>
                <a:ext cx="8229600" cy="5328592"/>
              </a:xfrm>
              <a:blipFill>
                <a:blip r:embed="rId2"/>
                <a:stretch>
                  <a:fillRect l="-963" t="-4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1A1144-986B-403E-96F0-11DDFDC12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39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A765B2E-35FB-42B3-A500-41F70880B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1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108A87-BE55-46B3-B8DA-F641A90B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</p:spPr>
            <p:txBody>
              <a:bodyPr>
                <a:normAutofit/>
              </a:bodyPr>
              <a:lstStyle/>
              <a:p>
                <a:r>
                  <a:rPr lang="en-US" altLang="zh-TW" dirty="0"/>
                  <a:t>A two-dimensional array with</a:t>
                </a: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         	depth: 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</a:t>
                </a:r>
              </a:p>
              <a:p>
                <a:pPr marL="11112" indent="0">
                  <a:buFont typeface="Helvetica" pitchFamily="2" charset="0"/>
                  <a:buNone/>
                </a:pPr>
                <a:r>
                  <a:rPr lang="en-US" altLang="zh-TW" dirty="0"/>
                  <a:t>	width:</a:t>
                </a:r>
              </a:p>
              <a:p>
                <a:pPr marL="11112" indent="0">
                  <a:buFont typeface="Helvetica" pitchFamily="2" charset="0"/>
                  <a:buNone/>
                </a:pPr>
                <a:endParaRPr lang="en-US" altLang="zh-TW" dirty="0"/>
              </a:p>
              <a:p>
                <a:r>
                  <a:rPr lang="en-US" altLang="zh-TW" dirty="0"/>
                  <a:t>Summarize streaming updates to a vector of numbers called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TW" dirty="0"/>
              </a:p>
              <a:p>
                <a:r>
                  <a:rPr lang="en-US" altLang="zh-TW" dirty="0"/>
                  <a:t>Upper error bound is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𝜖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dirty="0"/>
                  <a:t> with probability of at least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TW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>
                  <a:ea typeface="Cambria Math" panose="02040503050406030204" pitchFamily="18" charset="0"/>
                </a:endParaRP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9D447CE-8838-4076-8A5A-422F01C9DF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956"/>
                <a:ext cx="8229600" cy="5328592"/>
              </a:xfrm>
              <a:blipFill>
                <a:blip r:embed="rId2"/>
                <a:stretch>
                  <a:fillRect l="-1235" t="-1190" r="-1852" b="-952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7D698A-08A9-4CFF-9370-66AA76515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</a:t>
            </a:fld>
            <a:endParaRPr lang="zh-TW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7043BB-AAB4-4C9F-A07E-D13323807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68929"/>
              </p:ext>
            </p:extLst>
          </p:nvPr>
        </p:nvGraphicFramePr>
        <p:xfrm>
          <a:off x="5986009" y="2384512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6" name="左大括弧 5">
            <a:extLst>
              <a:ext uri="{FF2B5EF4-FFF2-40B4-BE49-F238E27FC236}">
                <a16:creationId xmlns:a16="http://schemas.microsoft.com/office/drawing/2014/main" id="{21618605-495B-4E43-AAC5-1EEB92CC4FEC}"/>
              </a:ext>
            </a:extLst>
          </p:cNvPr>
          <p:cNvSpPr/>
          <p:nvPr/>
        </p:nvSpPr>
        <p:spPr>
          <a:xfrm>
            <a:off x="5171175" y="2515812"/>
            <a:ext cx="512170" cy="120044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1A7384A-EB85-40FB-9DDA-53EE41BD7C96}"/>
              </a:ext>
            </a:extLst>
          </p:cNvPr>
          <p:cNvSpPr txBox="1"/>
          <p:nvPr/>
        </p:nvSpPr>
        <p:spPr>
          <a:xfrm>
            <a:off x="4572000" y="2931366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d=4</a:t>
            </a:r>
            <a:endParaRPr lang="zh-TW" altLang="en-US" dirty="0"/>
          </a:p>
        </p:txBody>
      </p:sp>
      <p:sp>
        <p:nvSpPr>
          <p:cNvPr id="9" name="左大括弧 8">
            <a:extLst>
              <a:ext uri="{FF2B5EF4-FFF2-40B4-BE49-F238E27FC236}">
                <a16:creationId xmlns:a16="http://schemas.microsoft.com/office/drawing/2014/main" id="{01B55419-79A2-41F1-9B47-C4193F3261F7}"/>
              </a:ext>
            </a:extLst>
          </p:cNvPr>
          <p:cNvSpPr/>
          <p:nvPr/>
        </p:nvSpPr>
        <p:spPr>
          <a:xfrm rot="5400000">
            <a:off x="6861963" y="978457"/>
            <a:ext cx="512170" cy="2092030"/>
          </a:xfrm>
          <a:prstGeom prst="leftBrace">
            <a:avLst/>
          </a:prstGeom>
          <a:ln w="317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63EE356-DA44-406D-BC71-7EA485BDA1D1}"/>
              </a:ext>
            </a:extLst>
          </p:cNvPr>
          <p:cNvSpPr txBox="1"/>
          <p:nvPr/>
        </p:nvSpPr>
        <p:spPr>
          <a:xfrm>
            <a:off x="6776404" y="1386349"/>
            <a:ext cx="683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w=3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/>
              <p:nvPr/>
            </p:nvSpPr>
            <p:spPr>
              <a:xfrm>
                <a:off x="2357237" y="3159242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DC9FBDC-7CFD-403F-B66F-46F7BB85C6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237" y="3159242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/>
              <p:nvPr/>
            </p:nvSpPr>
            <p:spPr>
              <a:xfrm>
                <a:off x="2462783" y="2024472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1AF7240-7174-406C-8469-64B9ACAE96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783" y="2024472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TW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ECB7719-B06B-44CA-B6ED-42AAA44205C5}"/>
              </a:ext>
            </a:extLst>
          </p:cNvPr>
          <p:cNvSpPr txBox="1"/>
          <p:nvPr/>
        </p:nvSpPr>
        <p:spPr>
          <a:xfrm>
            <a:off x="5484197" y="2399564"/>
            <a:ext cx="572593" cy="33855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h1(.)</a:t>
            </a:r>
            <a:endParaRPr lang="zh-TW" altLang="en-US" sz="1600" b="0" baseline="0" dirty="0"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5D553D7-93B1-46A6-B64D-D63907994251}"/>
              </a:ext>
            </a:extLst>
          </p:cNvPr>
          <p:cNvSpPr txBox="1"/>
          <p:nvPr/>
        </p:nvSpPr>
        <p:spPr>
          <a:xfrm>
            <a:off x="5484197" y="2762089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h2(.)</a:t>
            </a:r>
            <a:endParaRPr lang="zh-TW" altLang="en-US" sz="1600" b="0" baseline="0" dirty="0">
              <a:solidFill>
                <a:schemeClr val="tx2">
                  <a:lumMod val="60000"/>
                  <a:lumOff val="40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F3C395-71EB-49E1-9412-DC99BE2DF2F3}"/>
              </a:ext>
            </a:extLst>
          </p:cNvPr>
          <p:cNvSpPr txBox="1"/>
          <p:nvPr/>
        </p:nvSpPr>
        <p:spPr>
          <a:xfrm>
            <a:off x="5476717" y="3119751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h3(.)</a:t>
            </a:r>
            <a:endParaRPr lang="zh-TW" altLang="en-US" sz="1600" b="0" baseline="0" dirty="0">
              <a:solidFill>
                <a:schemeClr val="accent3">
                  <a:lumMod val="7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BBB210-6AD7-45B8-BBE0-A3ED71EA20A4}"/>
              </a:ext>
            </a:extLst>
          </p:cNvPr>
          <p:cNvSpPr txBox="1"/>
          <p:nvPr/>
        </p:nvSpPr>
        <p:spPr>
          <a:xfrm>
            <a:off x="5476716" y="3492206"/>
            <a:ext cx="572593" cy="33855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160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h4(.)</a:t>
            </a:r>
            <a:endParaRPr lang="zh-TW" altLang="en-US" sz="1600" b="0" baseline="0" dirty="0">
              <a:solidFill>
                <a:srgbClr val="C00000"/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32473F-82DA-1548-A78D-5C807D4AFA6C}"/>
              </a:ext>
            </a:extLst>
          </p:cNvPr>
          <p:cNvSpPr txBox="1"/>
          <p:nvPr/>
        </p:nvSpPr>
        <p:spPr>
          <a:xfrm>
            <a:off x="7459692" y="14625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加上citation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533C5D-1D32-471F-8CCE-02D65DC1393C}"/>
              </a:ext>
            </a:extLst>
          </p:cNvPr>
          <p:cNvSpPr/>
          <p:nvPr/>
        </p:nvSpPr>
        <p:spPr>
          <a:xfrm>
            <a:off x="-5830" y="6305209"/>
            <a:ext cx="8450664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[1]G.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Cormode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and S.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Muthukrishnan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. An improved data stream summary: The count-min sketch and its applications. Journal of Algorithms, 55(1):58–75, 2005. Conference version in Proceedings of Latin American Theoretical Informatics (LATIN), 2004. Initial Technical Report published as DIMACS 2003-20, June 2003. 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endParaRPr lang="en-US" altLang="zh-TW" sz="1050" dirty="0">
              <a:solidFill>
                <a:schemeClr val="bg1">
                  <a:lumMod val="65000"/>
                </a:schemeClr>
              </a:solidFill>
            </a:endParaRPr>
          </a:p>
          <a:p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2C1AFE77-3264-49E0-8914-7FF649E4210D}"/>
              </a:ext>
            </a:extLst>
          </p:cNvPr>
          <p:cNvSpPr txBox="1"/>
          <p:nvPr/>
        </p:nvSpPr>
        <p:spPr>
          <a:xfrm>
            <a:off x="7459692" y="62272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Done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9741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9BBDC9-764D-45D8-BC02-FE146202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Number of collision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𝑚𝑒𝑎𝑛𝑠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𝑓𝑙𝑜𝑤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𝑠𝑡𝑜𝑟𝑒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𝑆𝑤𝑖𝑡𝑐h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𝑠𝑡𝑜𝑟𝑒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  1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𝑠𝑟𝑜𝑡𝑒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,    0</m:t>
                            </m:r>
                          </m:e>
                        </m:eqArr>
                      </m:e>
                    </m:d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 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:endParaRPr lang="en-US" altLang="zh-TW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  <m:r>
                      <a:rPr lang="en-US" altLang="zh-TW" i="1">
                        <a:latin typeface="Cambria Math" panose="02040503050406030204" pitchFamily="18" charset="0"/>
                      </a:rPr>
                      <m:t>≤ </m:t>
                    </m:r>
                    <m:nary>
                      <m:naryPr>
                        <m:chr m:val="∑"/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>
                          <m:f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num>
                          <m:den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nary>
                  </m:oMath>
                </a14:m>
                <a:endParaRPr lang="en-US" altLang="zh-TW" dirty="0"/>
              </a:p>
              <a:p>
                <a:endParaRPr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𝐴𝑅</m:t>
                    </m:r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4DD86FF-D080-4B33-9304-F715044628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8449B8-158E-4F0F-8C3F-19D53B1C6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40</a:t>
            </a:fld>
            <a:endParaRPr lang="zh-TW" altLang="en-US"/>
          </a:p>
        </p:txBody>
      </p:sp>
      <p:pic>
        <p:nvPicPr>
          <p:cNvPr id="5" name="內容版面配置區 6" descr="關閉">
            <a:extLst>
              <a:ext uri="{FF2B5EF4-FFF2-40B4-BE49-F238E27FC236}">
                <a16:creationId xmlns:a16="http://schemas.microsoft.com/office/drawing/2014/main" id="{39FEA4FB-D7CF-43E0-8F8D-FE064D25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95598" y="2249488"/>
            <a:ext cx="2137390" cy="24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Performance Evaluation</a:t>
            </a:r>
          </a:p>
          <a:p>
            <a:r>
              <a:rPr lang="x-none" altLang="zh-TW" dirty="0"/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6228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CB30C2-542C-4F49-A089-C12AC53B7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Comparison Schemes and Metrics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A3D9608-2D0C-4DEF-903D-3B2A1CC9C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Baseline schemes</a:t>
            </a:r>
          </a:p>
          <a:p>
            <a:pPr lvl="1"/>
            <a:r>
              <a:rPr lang="en-US" altLang="zh-TW" dirty="0"/>
              <a:t>Baseline1 : Original CM sketch</a:t>
            </a:r>
          </a:p>
          <a:p>
            <a:pPr lvl="1"/>
            <a:r>
              <a:rPr lang="en-US" altLang="zh-TW" dirty="0"/>
              <a:t>Baseline2 : Store in one switch</a:t>
            </a:r>
            <a:r>
              <a:rPr lang="zh-TW" altLang="en-US" dirty="0"/>
              <a:t> </a:t>
            </a:r>
            <a:r>
              <a:rPr lang="en-US" altLang="zh-TW" dirty="0"/>
              <a:t>that on the path using Dijkstra</a:t>
            </a:r>
          </a:p>
          <a:p>
            <a:pPr lvl="1"/>
            <a:r>
              <a:rPr lang="en-US" altLang="zh-TW" dirty="0"/>
              <a:t>Baseline3 : Store in one switch that is best in the topology</a:t>
            </a:r>
          </a:p>
          <a:p>
            <a:r>
              <a:rPr lang="en-US" altLang="zh-TW" b="1" dirty="0"/>
              <a:t>Performance metrics</a:t>
            </a:r>
          </a:p>
          <a:p>
            <a:pPr lvl="1"/>
            <a:r>
              <a:rPr lang="en-US" altLang="zh-TW" dirty="0"/>
              <a:t>Topology</a:t>
            </a:r>
          </a:p>
          <a:p>
            <a:pPr lvl="1"/>
            <a:r>
              <a:rPr lang="en-US" altLang="zh-TW" dirty="0"/>
              <a:t>Memory usage</a:t>
            </a:r>
          </a:p>
          <a:p>
            <a:pPr lvl="1"/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CB469A-639A-4684-8ECD-0FEAFABE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23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5B71DB-89EE-474C-BD42-6BA57AE38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68400D-F7AE-4BEA-B8BA-738EFA1E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K-</a:t>
            </a:r>
            <a:r>
              <a:rPr lang="en-US" altLang="zh-TW" b="1" dirty="0" err="1"/>
              <a:t>Ary</a:t>
            </a:r>
            <a:r>
              <a:rPr lang="en-US" altLang="zh-TW" b="1" dirty="0"/>
              <a:t> Fat Tree</a:t>
            </a:r>
          </a:p>
          <a:p>
            <a:pPr lvl="1"/>
            <a:r>
              <a:rPr lang="en-US" altLang="zh-TW" dirty="0"/>
              <a:t>K = 6, K = 4</a:t>
            </a:r>
          </a:p>
          <a:p>
            <a:pPr lvl="1"/>
            <a:r>
              <a:rPr lang="en-US" altLang="zh-TW" dirty="0"/>
              <a:t>K = 4-1 , </a:t>
            </a:r>
            <a:r>
              <a:rPr lang="en-US" altLang="zh-TW" dirty="0">
                <a:solidFill>
                  <a:srgbClr val="FF0000"/>
                </a:solidFill>
              </a:rPr>
              <a:t>k = 4-2 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chemeClr val="accent3">
                    <a:lumMod val="75000"/>
                  </a:schemeClr>
                </a:solidFill>
              </a:rPr>
              <a:t>k = 4-3</a:t>
            </a:r>
            <a:endParaRPr lang="zh-TW" alt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F82F1E-F718-48D8-A0F7-5A78FA84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43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5593E7F-722E-4DDB-B83B-29F6C3DC6C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66" y="2763297"/>
            <a:ext cx="8080067" cy="3406391"/>
          </a:xfrm>
          <a:prstGeom prst="rect">
            <a:avLst/>
          </a:prstGeom>
        </p:spPr>
      </p:pic>
      <p:pic>
        <p:nvPicPr>
          <p:cNvPr id="6" name="內容版面配置區 6" descr="關閉">
            <a:extLst>
              <a:ext uri="{FF2B5EF4-FFF2-40B4-BE49-F238E27FC236}">
                <a16:creationId xmlns:a16="http://schemas.microsoft.com/office/drawing/2014/main" id="{683CE275-32CD-4477-903E-91B4C16E4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4840" y="4071564"/>
            <a:ext cx="1774684" cy="2011099"/>
          </a:xfrm>
          <a:prstGeom prst="rect">
            <a:avLst/>
          </a:prstGeom>
        </p:spPr>
      </p:pic>
      <p:pic>
        <p:nvPicPr>
          <p:cNvPr id="7" name="內容版面配置區 6" descr="關閉">
            <a:extLst>
              <a:ext uri="{FF2B5EF4-FFF2-40B4-BE49-F238E27FC236}">
                <a16:creationId xmlns:a16="http://schemas.microsoft.com/office/drawing/2014/main" id="{69E40207-25F7-4053-83F0-884AECD2A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29408" y="3002465"/>
            <a:ext cx="732369" cy="829932"/>
          </a:xfrm>
          <a:prstGeom prst="rect">
            <a:avLst/>
          </a:prstGeom>
        </p:spPr>
      </p:pic>
      <p:pic>
        <p:nvPicPr>
          <p:cNvPr id="8" name="內容版面配置區 6" descr="關閉">
            <a:extLst>
              <a:ext uri="{FF2B5EF4-FFF2-40B4-BE49-F238E27FC236}">
                <a16:creationId xmlns:a16="http://schemas.microsoft.com/office/drawing/2014/main" id="{C4C7BCEF-1640-4FD5-B4E1-F07AE4793A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0156" y="4071566"/>
            <a:ext cx="1774684" cy="2011099"/>
          </a:xfrm>
          <a:prstGeom prst="rect">
            <a:avLst/>
          </a:prstGeom>
        </p:spPr>
      </p:pic>
      <p:pic>
        <p:nvPicPr>
          <p:cNvPr id="9" name="內容版面配置區 6" descr="關閉">
            <a:extLst>
              <a:ext uri="{FF2B5EF4-FFF2-40B4-BE49-F238E27FC236}">
                <a16:creationId xmlns:a16="http://schemas.microsoft.com/office/drawing/2014/main" id="{449D3F4C-47BC-4783-80BD-3FEE3C7B7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6543" y="3002465"/>
            <a:ext cx="732369" cy="829932"/>
          </a:xfrm>
          <a:prstGeom prst="rect">
            <a:avLst/>
          </a:prstGeom>
        </p:spPr>
      </p:pic>
      <p:pic>
        <p:nvPicPr>
          <p:cNvPr id="11" name="內容版面配置區 6" descr="關閉">
            <a:extLst>
              <a:ext uri="{FF2B5EF4-FFF2-40B4-BE49-F238E27FC236}">
                <a16:creationId xmlns:a16="http://schemas.microsoft.com/office/drawing/2014/main" id="{C62754AE-36B9-4B3C-B984-91F3D41F0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7787" y="3002465"/>
            <a:ext cx="732369" cy="829932"/>
          </a:xfrm>
          <a:prstGeom prst="rect">
            <a:avLst/>
          </a:prstGeom>
        </p:spPr>
      </p:pic>
      <p:pic>
        <p:nvPicPr>
          <p:cNvPr id="12" name="內容版面配置區 6" descr="關閉">
            <a:extLst>
              <a:ext uri="{FF2B5EF4-FFF2-40B4-BE49-F238E27FC236}">
                <a16:creationId xmlns:a16="http://schemas.microsoft.com/office/drawing/2014/main" id="{E6142BA9-8EB2-4072-8DE3-966CE145F6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1822" y="4071565"/>
            <a:ext cx="1774684" cy="20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411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BFB9DD-FE9A-4209-9ECD-011C118EC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Topology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494B50A-61E3-4D18-86E5-4A288C554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14" y="2149557"/>
            <a:ext cx="5852172" cy="4389129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9D1D91-2F16-4FFB-B8F6-71294B1AA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61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6FD333-26BA-4184-9B8D-0C19B04A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8BF95E68-F700-4CD5-B5FE-57EC345B1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570" y="3429000"/>
            <a:ext cx="5401548" cy="3328297"/>
          </a:xfr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5592D9-01B2-4EB4-9C93-099E5609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45</a:t>
            </a:fld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7DE93F1-6D2B-43A3-B1E5-B00088C69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548" y="-140458"/>
            <a:ext cx="5405193" cy="372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45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87E00-44FC-4D8A-A3A0-DD9F5D79DE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Memory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F61FD9-146D-4FCB-B81E-C668C7539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 = 5(95%), w = 3(0.9), w = 6(0.45), w = 9(0.3)</a:t>
            </a:r>
          </a:p>
          <a:p>
            <a:r>
              <a:rPr lang="en-US" altLang="zh-TW" dirty="0"/>
              <a:t>D = 6, w = 9 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8BC4B2-5AC5-435B-B527-933D0CD95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46</a:t>
            </a:fld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/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𝑤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zh-TW" altLang="en-US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𝜖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zh-TW" sz="2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C62998D8-FFDA-4D7E-97D1-1A777C4ACB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359" y="2370463"/>
                <a:ext cx="1862265" cy="77764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/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𝑑</m:t>
                      </m:r>
                      <m:r>
                        <a:rPr lang="en-US" altLang="zh-TW" sz="2600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 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altLang="zh-TW" sz="26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altLang="zh-TW" sz="2600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600" b="0" i="0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lg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TW" sz="2600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TW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zh-TW" altLang="en-US" sz="2600" b="0" i="1" smtClean="0"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altLang="zh-TW" sz="26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zh-TW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CB7E167-441A-4BD7-9B1A-5490F1896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134" y="1214024"/>
                <a:ext cx="2351731" cy="142224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04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A6D636-D92E-471D-97E3-308C22B66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Worst ARE with Different Memory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8D3B4F-A8DC-400A-B4A9-1E278D627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47</a:t>
            </a:fld>
            <a:endParaRPr lang="zh-TW" altLang="en-US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912B71C8-B6DD-4153-80FB-4011BDA510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7" y="3208251"/>
            <a:ext cx="4320000" cy="3240000"/>
          </a:xfr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98664AD-76BB-412D-8DFE-7383A0F7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57" y="3208251"/>
            <a:ext cx="432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699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601A72-B86E-42EF-A1E5-B06BAA766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EC9314-C672-433C-8244-CB43A32D5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Change the location of </a:t>
            </a:r>
            <a:r>
              <a:rPr lang="en-US" altLang="zh-TW" dirty="0" err="1"/>
              <a:t>Src</a:t>
            </a:r>
            <a:r>
              <a:rPr lang="en-US" altLang="zh-TW" dirty="0"/>
              <a:t> and </a:t>
            </a:r>
            <a:r>
              <a:rPr lang="en-US" altLang="zh-TW" dirty="0" err="1"/>
              <a:t>Dst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8019A0-9499-4917-9AFF-D220F23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48</a:t>
            </a:fld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53113E2-0239-4F85-BC0C-12856F24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" y="2081522"/>
            <a:ext cx="7105650" cy="34099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98F122A-3A50-4634-BBBC-A331202766EC}"/>
              </a:ext>
            </a:extLst>
          </p:cNvPr>
          <p:cNvSpPr/>
          <p:nvPr/>
        </p:nvSpPr>
        <p:spPr>
          <a:xfrm>
            <a:off x="944545" y="4722725"/>
            <a:ext cx="7180280" cy="562708"/>
          </a:xfrm>
          <a:prstGeom prst="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4E82F-55BD-4DB8-A88E-1F74F87E7A3C}"/>
              </a:ext>
            </a:extLst>
          </p:cNvPr>
          <p:cNvSpPr/>
          <p:nvPr/>
        </p:nvSpPr>
        <p:spPr>
          <a:xfrm>
            <a:off x="944545" y="4724399"/>
            <a:ext cx="5436158" cy="562708"/>
          </a:xfrm>
          <a:prstGeom prst="rect">
            <a:avLst/>
          </a:prstGeom>
          <a:noFill/>
          <a:ln w="571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D1EE3A-CDF2-4070-8D2A-416828E2190C}"/>
              </a:ext>
            </a:extLst>
          </p:cNvPr>
          <p:cNvSpPr/>
          <p:nvPr/>
        </p:nvSpPr>
        <p:spPr>
          <a:xfrm>
            <a:off x="944545" y="4726074"/>
            <a:ext cx="3627455" cy="559359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15303E5-F7E3-4264-9A4B-13BBD1A247EA}"/>
              </a:ext>
            </a:extLst>
          </p:cNvPr>
          <p:cNvSpPr/>
          <p:nvPr/>
        </p:nvSpPr>
        <p:spPr>
          <a:xfrm>
            <a:off x="944841" y="4726074"/>
            <a:ext cx="1848601" cy="559359"/>
          </a:xfrm>
          <a:prstGeom prst="rect">
            <a:avLst/>
          </a:prstGeom>
          <a:noFill/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622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8378B-489E-4B5B-BD00-B7A11463A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7583AE-3670-4A06-92E9-659C9381E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49</a:t>
            </a:fld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AF24F3-5D84-4CDF-98CA-559151660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360" y="3208251"/>
            <a:ext cx="4320000" cy="3240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3EC2321-20AE-4CD7-814D-1E4C86D95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8" y="-31749"/>
            <a:ext cx="4320000" cy="3240000"/>
          </a:xfrm>
          <a:prstGeom prst="rect">
            <a:avLst/>
          </a:prstGeom>
        </p:spPr>
      </p:pic>
      <p:pic>
        <p:nvPicPr>
          <p:cNvPr id="23" name="內容版面配置區 22">
            <a:extLst>
              <a:ext uri="{FF2B5EF4-FFF2-40B4-BE49-F238E27FC236}">
                <a16:creationId xmlns:a16="http://schemas.microsoft.com/office/drawing/2014/main" id="{B3E77737-952E-443D-81D6-B59FB0D48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386"/>
            <a:ext cx="4320000" cy="3240000"/>
          </a:xfrm>
        </p:spPr>
      </p:pic>
    </p:spTree>
    <p:extLst>
      <p:ext uri="{BB962C8B-B14F-4D97-AF65-F5344CB8AC3E}">
        <p14:creationId xmlns:p14="http://schemas.microsoft.com/office/powerpoint/2010/main" val="179707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9EE42D2-655D-4533-A844-C19AC7FB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756669"/>
              </p:ext>
            </p:extLst>
          </p:nvPr>
        </p:nvGraphicFramePr>
        <p:xfrm>
          <a:off x="2349492" y="196596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30FFA2A6-5B0A-427D-8E7E-A419B0D1FB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336783"/>
              </p:ext>
            </p:extLst>
          </p:nvPr>
        </p:nvGraphicFramePr>
        <p:xfrm>
          <a:off x="2354354" y="1958450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r>
                        <a:rPr lang="en-US" altLang="zh-TW" b="0" dirty="0">
                          <a:solidFill>
                            <a:srgbClr val="FF0000"/>
                          </a:solidFill>
                        </a:rPr>
                        <a:t>+1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0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ADB829A-2103-4271-876F-009A10C0E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CM-Sketch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031112-8584-4587-B448-F59B572865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328592"/>
          </a:xfrm>
        </p:spPr>
        <p:txBody>
          <a:bodyPr/>
          <a:lstStyle/>
          <a:p>
            <a:r>
              <a:rPr lang="en-US" altLang="zh-TW" b="1" dirty="0"/>
              <a:t>Insert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Query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8D5860-7D98-4169-B75C-76C8A08F2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</a:t>
            </a:fld>
            <a:endParaRPr lang="zh-TW" altLang="en-US"/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A90A109C-991D-4E68-A500-9CAAC0552DD3}"/>
              </a:ext>
            </a:extLst>
          </p:cNvPr>
          <p:cNvGrpSpPr/>
          <p:nvPr/>
        </p:nvGrpSpPr>
        <p:grpSpPr>
          <a:xfrm>
            <a:off x="1332889" y="2392589"/>
            <a:ext cx="574788" cy="609781"/>
            <a:chOff x="448799" y="2300136"/>
            <a:chExt cx="428928" cy="428928"/>
          </a:xfrm>
        </p:grpSpPr>
        <p:pic>
          <p:nvPicPr>
            <p:cNvPr id="7" name="圖形 6" descr="信封">
              <a:extLst>
                <a:ext uri="{FF2B5EF4-FFF2-40B4-BE49-F238E27FC236}">
                  <a16:creationId xmlns:a16="http://schemas.microsoft.com/office/drawing/2014/main" id="{56223C2C-077C-43CB-86EA-FF13F0EB4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57EA629-216C-4FC5-A1FB-4AD4BEC396C6}"/>
                </a:ext>
              </a:extLst>
            </p:cNvPr>
            <p:cNvSpPr txBox="1"/>
            <p:nvPr/>
          </p:nvSpPr>
          <p:spPr>
            <a:xfrm>
              <a:off x="521759" y="2406216"/>
              <a:ext cx="207813" cy="216765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id="{E91E19F9-B7D9-42A4-94A5-C42F08D91A6B}"/>
              </a:ext>
            </a:extLst>
          </p:cNvPr>
          <p:cNvGrpSpPr/>
          <p:nvPr/>
        </p:nvGrpSpPr>
        <p:grpSpPr>
          <a:xfrm>
            <a:off x="722443" y="2392589"/>
            <a:ext cx="574788" cy="609781"/>
            <a:chOff x="448799" y="2300136"/>
            <a:chExt cx="428928" cy="428928"/>
          </a:xfrm>
        </p:grpSpPr>
        <p:pic>
          <p:nvPicPr>
            <p:cNvPr id="10" name="圖形 9" descr="信封">
              <a:extLst>
                <a:ext uri="{FF2B5EF4-FFF2-40B4-BE49-F238E27FC236}">
                  <a16:creationId xmlns:a16="http://schemas.microsoft.com/office/drawing/2014/main" id="{1A7C3A11-6AA8-4604-AF87-C116E6BBE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11" name="文字方塊 10">
              <a:extLst>
                <a:ext uri="{FF2B5EF4-FFF2-40B4-BE49-F238E27FC236}">
                  <a16:creationId xmlns:a16="http://schemas.microsoft.com/office/drawing/2014/main" id="{C58BEB6B-B666-49FD-82D6-775C717DD7D3}"/>
                </a:ext>
              </a:extLst>
            </p:cNvPr>
            <p:cNvSpPr txBox="1"/>
            <p:nvPr/>
          </p:nvSpPr>
          <p:spPr>
            <a:xfrm>
              <a:off x="521759" y="2373878"/>
              <a:ext cx="323219" cy="281443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20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74C91E1A-4722-4132-936B-57C1794272DA}"/>
              </a:ext>
            </a:extLst>
          </p:cNvPr>
          <p:cNvGrpSpPr/>
          <p:nvPr/>
        </p:nvGrpSpPr>
        <p:grpSpPr>
          <a:xfrm>
            <a:off x="1750594" y="2167708"/>
            <a:ext cx="700353" cy="529772"/>
            <a:chOff x="1750594" y="2167708"/>
            <a:chExt cx="700353" cy="529772"/>
          </a:xfrm>
        </p:grpSpPr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0310FE81-D27B-4A40-A182-7093313BC9BB}"/>
                </a:ext>
              </a:extLst>
            </p:cNvPr>
            <p:cNvCxnSpPr>
              <a:stCxn id="7" idx="3"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4B389CA0-861C-486D-BEC2-D8180EE3331D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87B4B30C-2922-4242-A7E5-B9C7EE4EF8AD}"/>
              </a:ext>
            </a:extLst>
          </p:cNvPr>
          <p:cNvGrpSpPr/>
          <p:nvPr/>
        </p:nvGrpSpPr>
        <p:grpSpPr>
          <a:xfrm>
            <a:off x="1907677" y="2330070"/>
            <a:ext cx="1993750" cy="367410"/>
            <a:chOff x="1907677" y="2330070"/>
            <a:chExt cx="1993750" cy="367410"/>
          </a:xfrm>
        </p:grpSpPr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13DE250C-2BEC-41FB-B92D-7E41F062B6B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86B2286F-FCBF-4DFD-BBA2-BCE160FEC2AE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76025345-33A0-4944-9E78-BB3CB29823B8}"/>
              </a:ext>
            </a:extLst>
          </p:cNvPr>
          <p:cNvGrpSpPr/>
          <p:nvPr/>
        </p:nvGrpSpPr>
        <p:grpSpPr>
          <a:xfrm>
            <a:off x="1907677" y="2536874"/>
            <a:ext cx="1216510" cy="385268"/>
            <a:chOff x="1907677" y="2536874"/>
            <a:chExt cx="1216510" cy="385268"/>
          </a:xfrm>
        </p:grpSpPr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212A0E5F-07A3-45BB-884D-18200A31E5D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64951FC5-A768-4B1B-A86E-978AD4C7F0FE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DFDC7EDD-764E-4B6E-B3D2-B7736438E53A}"/>
              </a:ext>
            </a:extLst>
          </p:cNvPr>
          <p:cNvGrpSpPr/>
          <p:nvPr/>
        </p:nvGrpSpPr>
        <p:grpSpPr>
          <a:xfrm>
            <a:off x="1858277" y="2697480"/>
            <a:ext cx="729998" cy="533387"/>
            <a:chOff x="1858277" y="2697480"/>
            <a:chExt cx="729998" cy="533387"/>
          </a:xfrm>
        </p:grpSpPr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A91CA29E-22AC-4ECA-93A2-241CAAC76871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5B426645-B29F-4FC9-BD72-3F514D727385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08DB2085-C731-4CA7-9F97-9E21BF40CF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155446"/>
              </p:ext>
            </p:extLst>
          </p:nvPr>
        </p:nvGraphicFramePr>
        <p:xfrm>
          <a:off x="2349492" y="4691106"/>
          <a:ext cx="2222508" cy="14630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0836">
                  <a:extLst>
                    <a:ext uri="{9D8B030D-6E8A-4147-A177-3AD203B41FA5}">
                      <a16:colId xmlns:a16="http://schemas.microsoft.com/office/drawing/2014/main" val="797438096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500289757"/>
                    </a:ext>
                  </a:extLst>
                </a:gridCol>
                <a:gridCol w="740836">
                  <a:extLst>
                    <a:ext uri="{9D8B030D-6E8A-4147-A177-3AD203B41FA5}">
                      <a16:colId xmlns:a16="http://schemas.microsoft.com/office/drawing/2014/main" val="1915387195"/>
                    </a:ext>
                  </a:extLst>
                </a:gridCol>
              </a:tblGrid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52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31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165303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5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20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0617684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14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2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9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466505"/>
                  </a:ext>
                </a:extLst>
              </a:tr>
              <a:tr h="192105"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74</a:t>
                      </a:r>
                      <a:endParaRPr lang="zh-TW" altLang="en-US" b="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3</a:t>
                      </a:r>
                      <a:endParaRPr lang="zh-TW" alt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b="0" dirty="0"/>
                        <a:t>6</a:t>
                      </a:r>
                      <a:endParaRPr lang="zh-TW" alt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459362"/>
                  </a:ext>
                </a:extLst>
              </a:tr>
            </a:tbl>
          </a:graphicData>
        </a:graphic>
      </p:graphicFrame>
      <p:grpSp>
        <p:nvGrpSpPr>
          <p:cNvPr id="34" name="群組 33">
            <a:extLst>
              <a:ext uri="{FF2B5EF4-FFF2-40B4-BE49-F238E27FC236}">
                <a16:creationId xmlns:a16="http://schemas.microsoft.com/office/drawing/2014/main" id="{FFDC1E6D-D4E9-442B-B267-41FC98F36297}"/>
              </a:ext>
            </a:extLst>
          </p:cNvPr>
          <p:cNvGrpSpPr/>
          <p:nvPr/>
        </p:nvGrpSpPr>
        <p:grpSpPr>
          <a:xfrm>
            <a:off x="1750594" y="4858963"/>
            <a:ext cx="700353" cy="529772"/>
            <a:chOff x="1750594" y="2167708"/>
            <a:chExt cx="700353" cy="529772"/>
          </a:xfrm>
        </p:grpSpPr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FEF3BBA6-2F40-4196-86D1-299469513C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196821"/>
              <a:ext cx="543270" cy="50065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7099A700-28F7-4F61-B385-0B3B17B303A4}"/>
                </a:ext>
              </a:extLst>
            </p:cNvPr>
            <p:cNvSpPr txBox="1"/>
            <p:nvPr/>
          </p:nvSpPr>
          <p:spPr>
            <a:xfrm rot="18955986">
              <a:off x="1750594" y="2167708"/>
              <a:ext cx="572593" cy="33855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h1(.)</a:t>
              </a:r>
              <a:endParaRPr lang="zh-TW" altLang="en-US" sz="1600" b="0" baseline="0" dirty="0"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群組 36">
            <a:extLst>
              <a:ext uri="{FF2B5EF4-FFF2-40B4-BE49-F238E27FC236}">
                <a16:creationId xmlns:a16="http://schemas.microsoft.com/office/drawing/2014/main" id="{F1832002-D32C-414D-9368-91192BF132DD}"/>
              </a:ext>
            </a:extLst>
          </p:cNvPr>
          <p:cNvGrpSpPr/>
          <p:nvPr/>
        </p:nvGrpSpPr>
        <p:grpSpPr>
          <a:xfrm>
            <a:off x="1907677" y="5021325"/>
            <a:ext cx="1993750" cy="367410"/>
            <a:chOff x="1907677" y="2330070"/>
            <a:chExt cx="1993750" cy="367410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4469460E-87F9-4AF4-A785-C7C6C97C66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677" y="2497424"/>
              <a:ext cx="1993750" cy="200056"/>
            </a:xfrm>
            <a:prstGeom prst="straightConnector1">
              <a:avLst/>
            </a:prstGeom>
            <a:ln w="31750">
              <a:solidFill>
                <a:schemeClr val="accent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73E04D5A-5EDD-4CFE-B535-79BB5FF8222D}"/>
                </a:ext>
              </a:extLst>
            </p:cNvPr>
            <p:cNvSpPr txBox="1"/>
            <p:nvPr/>
          </p:nvSpPr>
          <p:spPr>
            <a:xfrm rot="21232439">
              <a:off x="2086773" y="2330070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h2(.)</a:t>
              </a:r>
              <a:endParaRPr lang="zh-TW" altLang="en-US" sz="1600" b="0" baseline="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1BC55385-F895-48FA-91A2-2B39375ADA0B}"/>
              </a:ext>
            </a:extLst>
          </p:cNvPr>
          <p:cNvGrpSpPr/>
          <p:nvPr/>
        </p:nvGrpSpPr>
        <p:grpSpPr>
          <a:xfrm>
            <a:off x="1907677" y="5228129"/>
            <a:ext cx="1216510" cy="385268"/>
            <a:chOff x="1907677" y="2536874"/>
            <a:chExt cx="1216510" cy="385268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8DC88080-FDF8-40A4-8944-7C48B36A5B7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1216510" cy="22466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481173D6-143F-4AF5-B9B1-767480B66583}"/>
                </a:ext>
              </a:extLst>
            </p:cNvPr>
            <p:cNvSpPr txBox="1"/>
            <p:nvPr/>
          </p:nvSpPr>
          <p:spPr>
            <a:xfrm rot="679328">
              <a:off x="2080295" y="2536874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chemeClr val="accent3">
                      <a:lumMod val="7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h3(.)</a:t>
              </a:r>
              <a:endParaRPr lang="zh-TW" altLang="en-US" sz="1600" b="0" baseline="0" dirty="0">
                <a:solidFill>
                  <a:schemeClr val="accent3">
                    <a:lumMod val="7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1150B767-E281-4ACB-B8E9-CD851639050A}"/>
              </a:ext>
            </a:extLst>
          </p:cNvPr>
          <p:cNvGrpSpPr/>
          <p:nvPr/>
        </p:nvGrpSpPr>
        <p:grpSpPr>
          <a:xfrm>
            <a:off x="1858277" y="5388735"/>
            <a:ext cx="729998" cy="533387"/>
            <a:chOff x="1858277" y="2697480"/>
            <a:chExt cx="729998" cy="533387"/>
          </a:xfrm>
        </p:grpSpPr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BC9B361A-3551-489C-8297-31A83E526055}"/>
                </a:ext>
              </a:extLst>
            </p:cNvPr>
            <p:cNvCxnSpPr>
              <a:cxnSpLocks/>
            </p:cNvCxnSpPr>
            <p:nvPr/>
          </p:nvCxnSpPr>
          <p:spPr>
            <a:xfrm>
              <a:off x="1907677" y="2697480"/>
              <a:ext cx="680598" cy="53338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EC40666-5C8F-4688-9D6B-D5429F4FF99D}"/>
                </a:ext>
              </a:extLst>
            </p:cNvPr>
            <p:cNvSpPr txBox="1"/>
            <p:nvPr/>
          </p:nvSpPr>
          <p:spPr>
            <a:xfrm rot="2329492">
              <a:off x="1858277" y="2849745"/>
              <a:ext cx="572593" cy="338554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/>
            <a:p>
              <a:r>
                <a:rPr lang="en-US" altLang="zh-TW" sz="1600" dirty="0">
                  <a:solidFill>
                    <a:srgbClr val="C00000"/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h4(.)</a:t>
              </a:r>
              <a:endParaRPr lang="zh-TW" altLang="en-US" sz="1600" b="0" baseline="0" dirty="0">
                <a:solidFill>
                  <a:srgbClr val="C000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8AAEF77-BCB6-4A62-B0F3-485BF67B08F0}"/>
              </a:ext>
            </a:extLst>
          </p:cNvPr>
          <p:cNvSpPr txBox="1"/>
          <p:nvPr/>
        </p:nvSpPr>
        <p:spPr>
          <a:xfrm>
            <a:off x="110802" y="5222571"/>
            <a:ext cx="2238690" cy="40011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ID(or 5-turple)</a:t>
            </a:r>
            <a:endParaRPr lang="zh-TW" altLang="en-US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53DF3E5-04A9-4608-8918-3F8C9CE9AB41}"/>
              </a:ext>
            </a:extLst>
          </p:cNvPr>
          <p:cNvSpPr txBox="1"/>
          <p:nvPr/>
        </p:nvSpPr>
        <p:spPr>
          <a:xfrm>
            <a:off x="4939988" y="5127538"/>
            <a:ext cx="2904834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Packets of </a:t>
            </a: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Flow (5-turple) </a:t>
            </a:r>
            <a:b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min(4,3,2,74) </a:t>
            </a: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= 2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46" name="文字方塊 46">
            <a:extLst>
              <a:ext uri="{FF2B5EF4-FFF2-40B4-BE49-F238E27FC236}">
                <a16:creationId xmlns:a16="http://schemas.microsoft.com/office/drawing/2014/main" id="{6404ABD5-C130-0042-9C2E-9A48B05493F6}"/>
              </a:ext>
            </a:extLst>
          </p:cNvPr>
          <p:cNvSpPr txBox="1"/>
          <p:nvPr/>
        </p:nvSpPr>
        <p:spPr>
          <a:xfrm>
            <a:off x="4926458" y="2336985"/>
            <a:ext cx="2931893" cy="707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Update the hashed bucket</a:t>
            </a:r>
            <a:b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</a:br>
            <a:r>
              <a:rPr lang="en-US" altLang="zh-TW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of each row</a:t>
            </a:r>
            <a:endParaRPr lang="en-US" altLang="zh-TW" sz="2000" b="0" baseline="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45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7" grpId="0"/>
      <p:bldP spid="4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597755-D0CB-4CB5-9978-EAD0AD41E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E1A7452-3D25-4130-87B0-DB8C2CB1E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Overview</a:t>
            </a: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Algorithm</a:t>
            </a:r>
          </a:p>
          <a:p>
            <a:r>
              <a:rPr lang="x-none" altLang="zh-TW" dirty="0">
                <a:solidFill>
                  <a:schemeClr val="bg1">
                    <a:lumMod val="75000"/>
                  </a:schemeClr>
                </a:solidFill>
              </a:rPr>
              <a:t>Performance Evaluation</a:t>
            </a:r>
          </a:p>
          <a:p>
            <a:r>
              <a:rPr lang="x-none" altLang="zh-TW" dirty="0">
                <a:solidFill>
                  <a:srgbClr val="FF0000"/>
                </a:solidFill>
              </a:rPr>
              <a:t>Conclusion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AB9C9-95F0-48A0-9636-3CFA7C421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8116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2744E1-E74F-448B-A7F0-D3F87F293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D90F7-C765-4419-BF04-D6C41A32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Algorithm : A distributed system of Sketch </a:t>
            </a:r>
            <a:r>
              <a:rPr lang="en-US" altLang="zh-TW"/>
              <a:t>based algorithm </a:t>
            </a:r>
            <a:endParaRPr lang="en-US" altLang="zh-TW" dirty="0"/>
          </a:p>
          <a:p>
            <a:pPr lvl="1"/>
            <a:r>
              <a:rPr lang="en-US" altLang="zh-TW" dirty="0"/>
              <a:t>Improve the situation of collision </a:t>
            </a:r>
          </a:p>
          <a:p>
            <a:pPr lvl="1"/>
            <a:r>
              <a:rPr lang="en-US" altLang="zh-TW" dirty="0"/>
              <a:t>Improve the worst ARE of all Flows</a:t>
            </a:r>
          </a:p>
          <a:p>
            <a:pPr lvl="1"/>
            <a:r>
              <a:rPr lang="en-US" altLang="zh-TW" dirty="0"/>
              <a:t>Enhance efficiency of switch process packets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116F9E-0794-4862-97E5-315AF94C2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6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9F5C6D-14D0-4CDF-A7E5-A1791A5B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264689B-1BDC-453D-9B2E-521E64B36D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Sketch based </a:t>
            </a:r>
          </a:p>
          <a:p>
            <a:pPr lvl="1"/>
            <a:r>
              <a:rPr lang="en-US" altLang="zh-TW" dirty="0"/>
              <a:t>Count-Min(CM) Sketch[1]</a:t>
            </a:r>
          </a:p>
          <a:p>
            <a:pPr lvl="1"/>
            <a:r>
              <a:rPr lang="en-US" altLang="zh-TW" dirty="0"/>
              <a:t>Count Sketch[2]</a:t>
            </a:r>
          </a:p>
          <a:p>
            <a:pPr lvl="1"/>
            <a:r>
              <a:rPr lang="en-US" altLang="zh-TW" dirty="0" err="1"/>
              <a:t>Univmon</a:t>
            </a:r>
            <a:r>
              <a:rPr lang="en-US" altLang="zh-TW" dirty="0"/>
              <a:t>[3]</a:t>
            </a:r>
          </a:p>
          <a:p>
            <a:pPr lvl="1"/>
            <a:r>
              <a:rPr lang="en-US" altLang="zh-TW" dirty="0"/>
              <a:t>……</a:t>
            </a:r>
          </a:p>
          <a:p>
            <a:r>
              <a:rPr lang="en-US" altLang="zh-TW" b="1" dirty="0"/>
              <a:t>Hybrid Sketch Algorithm</a:t>
            </a:r>
          </a:p>
          <a:p>
            <a:pPr lvl="1"/>
            <a:r>
              <a:rPr lang="en-US" altLang="zh-TW" dirty="0"/>
              <a:t>Elastic Sketch[4]</a:t>
            </a:r>
          </a:p>
          <a:p>
            <a:pPr lvl="1"/>
            <a:r>
              <a:rPr lang="en-US" altLang="zh-TW" dirty="0" err="1"/>
              <a:t>HybridSketch</a:t>
            </a:r>
            <a:r>
              <a:rPr lang="en-US" altLang="zh-TW" dirty="0"/>
              <a:t>[5]</a:t>
            </a:r>
          </a:p>
          <a:p>
            <a:pPr lvl="1"/>
            <a:r>
              <a:rPr lang="en-US" altLang="zh-TW" dirty="0"/>
              <a:t>……</a:t>
            </a:r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43AA83-2FAD-4532-BE51-8E15709C9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6</a:t>
            </a:fld>
            <a:endParaRPr lang="zh-TW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56AEF2-8691-4940-B41F-DA05ED2E7202}"/>
              </a:ext>
            </a:extLst>
          </p:cNvPr>
          <p:cNvSpPr txBox="1"/>
          <p:nvPr/>
        </p:nvSpPr>
        <p:spPr>
          <a:xfrm>
            <a:off x="7459692" y="146257"/>
            <a:ext cx="1494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>
                <a:solidFill>
                  <a:schemeClr val="bg1"/>
                </a:solidFill>
                <a:highlight>
                  <a:srgbClr val="808080"/>
                </a:highlight>
              </a:rPr>
              <a:t>加上citation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250BBE-0136-48BE-A88E-FDFFE98FA893}"/>
              </a:ext>
            </a:extLst>
          </p:cNvPr>
          <p:cNvSpPr/>
          <p:nvPr/>
        </p:nvSpPr>
        <p:spPr>
          <a:xfrm>
            <a:off x="20688" y="5543931"/>
            <a:ext cx="8450664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[2]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Charikar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K. Chen, and M.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FarachColton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“Finding frequent items in data streams,” in Proceedings of the International Colloquium on Automata, Languages and Programming, 2002.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[3]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Liu, A.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Manousis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G.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Vorsanger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V.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Sekar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 and V. Braverman, “One sketch to rule them all: Rethinking network flow monitoring with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UnivMon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,” in ACM SIGCOMM, 2016.</a:t>
            </a:r>
          </a:p>
          <a:p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[4]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Yang, J. Jiang, P. Liu, Q. Huang, J. Gong, Y. Zhou, R. Miao, X. Li, and S. Uhlig, “Elastic sketch: Adaptive and fast networkwide measurements,” in ACM SIGCOMM, 2018.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</a:b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</a:rPr>
              <a:t>[5]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. Zhao, M. Wen, M. Tang, Q. Huang, and C. Zhang, “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HybridSketch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: A </a:t>
            </a:r>
            <a:r>
              <a:rPr lang="en-US" altLang="zh-TW" sz="1050" dirty="0" err="1">
                <a:solidFill>
                  <a:schemeClr val="bg1">
                    <a:lumMod val="65000"/>
                  </a:schemeClr>
                </a:solidFill>
              </a:rPr>
              <a:t>memorycentric</a:t>
            </a:r>
            <a: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  <a:t> precise approach for flow measurement,” in IEEE ICC, 2020.</a:t>
            </a:r>
            <a:br>
              <a:rPr lang="en-US" altLang="zh-TW" sz="1050" dirty="0">
                <a:solidFill>
                  <a:schemeClr val="bg1">
                    <a:lumMod val="65000"/>
                  </a:schemeClr>
                </a:solidFill>
              </a:rPr>
            </a:br>
            <a:endParaRPr lang="zh-TW" altLang="en-US" sz="105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1C4299-73D6-4F3B-9E29-DC3AB2F8B650}"/>
              </a:ext>
            </a:extLst>
          </p:cNvPr>
          <p:cNvSpPr txBox="1"/>
          <p:nvPr/>
        </p:nvSpPr>
        <p:spPr>
          <a:xfrm>
            <a:off x="7459692" y="622724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00FFFF"/>
                </a:highlight>
              </a:rPr>
              <a:t>Done</a:t>
            </a:r>
            <a:endParaRPr lang="en-TW" dirty="0">
              <a:highlight>
                <a:srgbClr val="00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6303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00A3A-B2C4-4621-835B-2E910AD6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D131995-22F7-41B6-89AA-782355F5B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Pros</a:t>
            </a:r>
          </a:p>
          <a:p>
            <a:pPr lvl="1"/>
            <a:r>
              <a:rPr lang="en-US" altLang="zh-TW" dirty="0"/>
              <a:t>Memory &amp; Accuracy Tradeoff</a:t>
            </a:r>
          </a:p>
          <a:p>
            <a:pPr lvl="1"/>
            <a:r>
              <a:rPr lang="en-US" altLang="zh-TW" dirty="0"/>
              <a:t>Efficiency</a:t>
            </a:r>
          </a:p>
          <a:p>
            <a:pPr lvl="1"/>
            <a:r>
              <a:rPr lang="en-US" altLang="zh-TW" dirty="0"/>
              <a:t>Generality </a:t>
            </a:r>
            <a:r>
              <a:rPr lang="en-US" altLang="zh-TW" sz="1800" dirty="0"/>
              <a:t>[</a:t>
            </a:r>
            <a:r>
              <a:rPr lang="en-US" altLang="zh-TW" sz="1800" dirty="0" err="1"/>
              <a:t>Univmon</a:t>
            </a:r>
            <a:r>
              <a:rPr lang="en-US" altLang="zh-TW" sz="1800" dirty="0"/>
              <a:t>, Sigcomm16]</a:t>
            </a:r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EA3FBC-5FC2-4772-B7B3-91DBD352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9489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34270059-78B0-4C3E-B949-DE0011989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014319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10579105-A93E-4E7B-A361-F613C2E7A2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5875815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1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BA6EE36F-C2E0-48F7-9586-04AC6752BC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689327"/>
              </p:ext>
            </p:extLst>
          </p:nvPr>
        </p:nvGraphicFramePr>
        <p:xfrm>
          <a:off x="3088083" y="3870704"/>
          <a:ext cx="5030988" cy="1005840"/>
        </p:xfrm>
        <a:graphic>
          <a:graphicData uri="http://schemas.openxmlformats.org/drawingml/2006/table">
            <a:tbl>
              <a:tblPr bandRow="1">
                <a:tableStyleId>{7DF18680-E054-41AD-8BC1-D1AEF772440D}</a:tableStyleId>
              </a:tblPr>
              <a:tblGrid>
                <a:gridCol w="838498">
                  <a:extLst>
                    <a:ext uri="{9D8B030D-6E8A-4147-A177-3AD203B41FA5}">
                      <a16:colId xmlns:a16="http://schemas.microsoft.com/office/drawing/2014/main" val="2214052559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519850795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55654214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1453738727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3745522041"/>
                    </a:ext>
                  </a:extLst>
                </a:gridCol>
                <a:gridCol w="838498">
                  <a:extLst>
                    <a:ext uri="{9D8B030D-6E8A-4147-A177-3AD203B41FA5}">
                      <a16:colId xmlns:a16="http://schemas.microsoft.com/office/drawing/2014/main" val="2917056283"/>
                    </a:ext>
                  </a:extLst>
                </a:gridCol>
              </a:tblGrid>
              <a:tr h="92062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2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6000" dirty="0"/>
                        <a:t>0</a:t>
                      </a:r>
                      <a:endParaRPr lang="zh-TW" altLang="en-US" sz="6000" dirty="0"/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4809605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7D4EF39-C809-4126-8228-B650DB6F3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08FCFF-2CAE-4F98-B6AB-0C2174A6E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Cons</a:t>
            </a:r>
          </a:p>
          <a:p>
            <a:pPr lvl="1"/>
            <a:r>
              <a:rPr lang="en-US" altLang="zh-TW" dirty="0"/>
              <a:t>Collision</a:t>
            </a:r>
          </a:p>
          <a:p>
            <a:pPr lvl="1"/>
            <a:r>
              <a:rPr lang="en-US" altLang="zh-TW" dirty="0"/>
              <a:t>Overloaded per switch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FAC7F7-5BE3-4F38-81DA-E3A8BAA61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8</a:t>
            </a:fld>
            <a:endParaRPr lang="zh-TW" altLang="en-US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952885F0-BF34-4433-B18A-B405D20C8D6A}"/>
              </a:ext>
            </a:extLst>
          </p:cNvPr>
          <p:cNvGrpSpPr/>
          <p:nvPr/>
        </p:nvGrpSpPr>
        <p:grpSpPr>
          <a:xfrm>
            <a:off x="1728186" y="2819856"/>
            <a:ext cx="893988" cy="791725"/>
            <a:chOff x="448799" y="2300136"/>
            <a:chExt cx="428928" cy="428928"/>
          </a:xfrm>
        </p:grpSpPr>
        <p:pic>
          <p:nvPicPr>
            <p:cNvPr id="6" name="圖形 5" descr="信封">
              <a:extLst>
                <a:ext uri="{FF2B5EF4-FFF2-40B4-BE49-F238E27FC236}">
                  <a16:creationId xmlns:a16="http://schemas.microsoft.com/office/drawing/2014/main" id="{4B7F4925-3982-4511-9AF4-FB083FC8C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8799" y="2300136"/>
              <a:ext cx="428928" cy="428928"/>
            </a:xfrm>
            <a:prstGeom prst="rect">
              <a:avLst/>
            </a:prstGeom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AF7CB434-B3D6-4808-8348-C50B62C8CBD4}"/>
                </a:ext>
              </a:extLst>
            </p:cNvPr>
            <p:cNvSpPr txBox="1"/>
            <p:nvPr/>
          </p:nvSpPr>
          <p:spPr>
            <a:xfrm>
              <a:off x="521759" y="2356194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F1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3CB08735-9A65-4594-84E5-BEA493A1490E}"/>
              </a:ext>
            </a:extLst>
          </p:cNvPr>
          <p:cNvGrpSpPr/>
          <p:nvPr/>
        </p:nvGrpSpPr>
        <p:grpSpPr>
          <a:xfrm>
            <a:off x="1728186" y="4996396"/>
            <a:ext cx="893988" cy="791725"/>
            <a:chOff x="812495" y="2300135"/>
            <a:chExt cx="428928" cy="428928"/>
          </a:xfrm>
        </p:grpSpPr>
        <p:pic>
          <p:nvPicPr>
            <p:cNvPr id="9" name="圖形 8" descr="信封">
              <a:extLst>
                <a:ext uri="{FF2B5EF4-FFF2-40B4-BE49-F238E27FC236}">
                  <a16:creationId xmlns:a16="http://schemas.microsoft.com/office/drawing/2014/main" id="{A8851440-0852-41B4-9EC2-7CB6F3347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12495" y="2300135"/>
              <a:ext cx="428928" cy="428928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5FC0FCFD-72FB-4DF7-9491-1185D53AC361}"/>
                </a:ext>
              </a:extLst>
            </p:cNvPr>
            <p:cNvSpPr txBox="1"/>
            <p:nvPr/>
          </p:nvSpPr>
          <p:spPr>
            <a:xfrm>
              <a:off x="887289" y="2356195"/>
              <a:ext cx="279340" cy="31681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r>
                <a:rPr lang="en-US" altLang="zh-TW" sz="3200" b="0" baseline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ea typeface="微軟正黑體" panose="020B0604030504040204" pitchFamily="34" charset="-120"/>
                  <a:cs typeface="Arial" panose="020B0604020202020204" pitchFamily="34" charset="0"/>
                </a:rPr>
                <a:t>F2</a:t>
              </a:r>
              <a:endParaRPr lang="zh-TW" altLang="en-US" sz="3200" b="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23508A2-8399-49E6-BF53-81BD945CED4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22174" y="3215719"/>
            <a:ext cx="2582872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8930A3A4-CB3F-40BA-8ED0-ADFDA86BFCCE}"/>
              </a:ext>
            </a:extLst>
          </p:cNvPr>
          <p:cNvCxnSpPr>
            <a:cxnSpLocks/>
          </p:cNvCxnSpPr>
          <p:nvPr/>
        </p:nvCxnSpPr>
        <p:spPr>
          <a:xfrm>
            <a:off x="5205046" y="3215716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F3C00C04-E0CA-4830-92F5-06021570CC83}"/>
              </a:ext>
            </a:extLst>
          </p:cNvPr>
          <p:cNvCxnSpPr>
            <a:cxnSpLocks/>
          </p:cNvCxnSpPr>
          <p:nvPr/>
        </p:nvCxnSpPr>
        <p:spPr>
          <a:xfrm flipV="1">
            <a:off x="2622174" y="5437530"/>
            <a:ext cx="2582872" cy="1"/>
          </a:xfrm>
          <a:prstGeom prst="line">
            <a:avLst/>
          </a:prstGeom>
          <a:ln w="5715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790FC3FF-EE12-498F-8CB1-0EAEC419AF95}"/>
              </a:ext>
            </a:extLst>
          </p:cNvPr>
          <p:cNvCxnSpPr>
            <a:cxnSpLocks/>
          </p:cNvCxnSpPr>
          <p:nvPr/>
        </p:nvCxnSpPr>
        <p:spPr>
          <a:xfrm flipV="1">
            <a:off x="5205046" y="5007600"/>
            <a:ext cx="0" cy="43067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AC6B3AA9-52D4-49A6-9A32-6BCC9FB0805C}"/>
              </a:ext>
            </a:extLst>
          </p:cNvPr>
          <p:cNvGrpSpPr/>
          <p:nvPr/>
        </p:nvGrpSpPr>
        <p:grpSpPr>
          <a:xfrm>
            <a:off x="1728186" y="5656526"/>
            <a:ext cx="3476860" cy="791725"/>
            <a:chOff x="1899008" y="5191165"/>
            <a:chExt cx="3476860" cy="791725"/>
          </a:xfrm>
          <a:solidFill>
            <a:srgbClr val="002060"/>
          </a:solidFill>
        </p:grpSpPr>
        <p:pic>
          <p:nvPicPr>
            <p:cNvPr id="19" name="圖形 18" descr="信封">
              <a:extLst>
                <a:ext uri="{FF2B5EF4-FFF2-40B4-BE49-F238E27FC236}">
                  <a16:creationId xmlns:a16="http://schemas.microsoft.com/office/drawing/2014/main" id="{F9880C58-9574-440C-9A08-EECB4A7C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99008" y="5191165"/>
              <a:ext cx="893988" cy="791725"/>
            </a:xfrm>
            <a:prstGeom prst="rect">
              <a:avLst/>
            </a:prstGeom>
          </p:spPr>
        </p:pic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00EFE3C6-EC2A-4228-9620-4740A8DE4C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996" y="5632299"/>
              <a:ext cx="2582872" cy="1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直線單箭頭接點 20">
              <a:extLst>
                <a:ext uri="{FF2B5EF4-FFF2-40B4-BE49-F238E27FC236}">
                  <a16:creationId xmlns:a16="http://schemas.microsoft.com/office/drawing/2014/main" id="{DD7F2576-B390-42F8-AFA3-F787B76B4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5868" y="5219287"/>
              <a:ext cx="0" cy="430670"/>
            </a:xfrm>
            <a:prstGeom prst="straightConnector1">
              <a:avLst/>
            </a:prstGeom>
            <a:grpFill/>
            <a:ln w="57150">
              <a:solidFill>
                <a:schemeClr val="tx1"/>
              </a:solidFill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2" name="圖形 21" descr="信封">
            <a:extLst>
              <a:ext uri="{FF2B5EF4-FFF2-40B4-BE49-F238E27FC236}">
                <a16:creationId xmlns:a16="http://schemas.microsoft.com/office/drawing/2014/main" id="{BB516812-CC2D-4C92-A3FD-4DB08ED76A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6682" y="5656526"/>
            <a:ext cx="893988" cy="791725"/>
          </a:xfrm>
          <a:prstGeom prst="rect">
            <a:avLst/>
          </a:prstGeom>
        </p:spPr>
      </p:pic>
      <p:pic>
        <p:nvPicPr>
          <p:cNvPr id="23" name="圖形 22" descr="信封">
            <a:extLst>
              <a:ext uri="{FF2B5EF4-FFF2-40B4-BE49-F238E27FC236}">
                <a16:creationId xmlns:a16="http://schemas.microsoft.com/office/drawing/2014/main" id="{C6BB7B5C-BBC5-473E-BB0E-E57C70402D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79689" y="5656525"/>
            <a:ext cx="893988" cy="791725"/>
          </a:xfrm>
          <a:prstGeom prst="rect">
            <a:avLst/>
          </a:prstGeom>
        </p:spPr>
      </p:pic>
      <p:pic>
        <p:nvPicPr>
          <p:cNvPr id="24" name="圖形 23" descr="信封">
            <a:extLst>
              <a:ext uri="{FF2B5EF4-FFF2-40B4-BE49-F238E27FC236}">
                <a16:creationId xmlns:a16="http://schemas.microsoft.com/office/drawing/2014/main" id="{34F5461B-9203-46E1-B2B1-591837CA36C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428972" y="5654644"/>
            <a:ext cx="893988" cy="791725"/>
          </a:xfrm>
          <a:prstGeom prst="rect">
            <a:avLst/>
          </a:prstGeom>
        </p:spPr>
      </p:pic>
      <p:pic>
        <p:nvPicPr>
          <p:cNvPr id="25" name="圖形 24" descr="嚎啕大哭 (無填滿)">
            <a:extLst>
              <a:ext uri="{FF2B5EF4-FFF2-40B4-BE49-F238E27FC236}">
                <a16:creationId xmlns:a16="http://schemas.microsoft.com/office/drawing/2014/main" id="{5A549FA5-C93B-4A86-AA6D-F13642DD289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35100" y="5050672"/>
            <a:ext cx="1267952" cy="12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0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A6DBAC-9CF8-4CA5-9056-08D0BEDBB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Sketch-Based Monitoring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29C25-59F4-4680-B583-32936CF65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5784A3-2060-462D-A275-96875E18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249D5-A457-40D1-9D22-46206593EEBB}" type="slidenum">
              <a:rPr lang="zh-TW" altLang="en-US" smtClean="0"/>
              <a:pPr/>
              <a:t>9</a:t>
            </a:fld>
            <a:endParaRPr lang="zh-TW" altLang="en-US"/>
          </a:p>
        </p:txBody>
      </p:sp>
      <p:pic>
        <p:nvPicPr>
          <p:cNvPr id="5" name="內容版面配置區 8">
            <a:extLst>
              <a:ext uri="{FF2B5EF4-FFF2-40B4-BE49-F238E27FC236}">
                <a16:creationId xmlns:a16="http://schemas.microsoft.com/office/drawing/2014/main" id="{4676DA77-479A-4A75-86CF-5155DBB4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59" y="2193276"/>
            <a:ext cx="7702371" cy="3670661"/>
          </a:xfrm>
          <a:prstGeom prst="rect">
            <a:avLst/>
          </a:prstGeom>
        </p:spPr>
      </p:pic>
      <p:pic>
        <p:nvPicPr>
          <p:cNvPr id="6" name="圖形 5" descr="報紙">
            <a:extLst>
              <a:ext uri="{FF2B5EF4-FFF2-40B4-BE49-F238E27FC236}">
                <a16:creationId xmlns:a16="http://schemas.microsoft.com/office/drawing/2014/main" id="{53B087F2-3805-4127-B61E-383CF8F4D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818" y="3733800"/>
            <a:ext cx="914400" cy="914400"/>
          </a:xfrm>
          <a:prstGeom prst="rect">
            <a:avLst/>
          </a:prstGeom>
        </p:spPr>
      </p:pic>
      <p:pic>
        <p:nvPicPr>
          <p:cNvPr id="7" name="圖形 6" descr="報紙">
            <a:extLst>
              <a:ext uri="{FF2B5EF4-FFF2-40B4-BE49-F238E27FC236}">
                <a16:creationId xmlns:a16="http://schemas.microsoft.com/office/drawing/2014/main" id="{616FACC8-6559-4617-BDD4-99D69F6D4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3136" y="4343400"/>
            <a:ext cx="914400" cy="914400"/>
          </a:xfrm>
          <a:prstGeom prst="rect">
            <a:avLst/>
          </a:prstGeom>
        </p:spPr>
      </p:pic>
      <p:pic>
        <p:nvPicPr>
          <p:cNvPr id="8" name="圖形 7" descr="報紙">
            <a:extLst>
              <a:ext uri="{FF2B5EF4-FFF2-40B4-BE49-F238E27FC236}">
                <a16:creationId xmlns:a16="http://schemas.microsoft.com/office/drawing/2014/main" id="{D9C56A63-6B61-41FB-8375-D8ECF60BC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7015" y="3429000"/>
            <a:ext cx="914400" cy="914400"/>
          </a:xfrm>
          <a:prstGeom prst="rect">
            <a:avLst/>
          </a:prstGeom>
        </p:spPr>
      </p:pic>
      <p:pic>
        <p:nvPicPr>
          <p:cNvPr id="9" name="圖形 8" descr="報紙">
            <a:extLst>
              <a:ext uri="{FF2B5EF4-FFF2-40B4-BE49-F238E27FC236}">
                <a16:creationId xmlns:a16="http://schemas.microsoft.com/office/drawing/2014/main" id="{5847C242-B693-4F0C-BB7C-B143E30E5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7333" y="387234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5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opos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31750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oposal" id="{D71DBC3B-7B40-4880-9312-8A5F9892631F}" vid="{E902DD54-A9F1-4284-B7ED-43C2DF89F35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Proposal</Template>
  <TotalTime>21720</TotalTime>
  <Words>2023</Words>
  <Application>Microsoft Office PowerPoint</Application>
  <PresentationFormat>如螢幕大小 (4:3)</PresentationFormat>
  <Paragraphs>683</Paragraphs>
  <Slides>51</Slides>
  <Notes>25</Notes>
  <HiddenSlides>5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6" baseType="lpstr">
      <vt:lpstr>Helvetica Light</vt:lpstr>
      <vt:lpstr>MS UI Gothic</vt:lpstr>
      <vt:lpstr>微軟正黑體</vt:lpstr>
      <vt:lpstr>新細明體</vt:lpstr>
      <vt:lpstr>Arial</vt:lpstr>
      <vt:lpstr>Calibri</vt:lpstr>
      <vt:lpstr>Cambria Math</vt:lpstr>
      <vt:lpstr>Cascadia Code Light</vt:lpstr>
      <vt:lpstr>Cascadia Code SemiBold</vt:lpstr>
      <vt:lpstr>Century Gothic</vt:lpstr>
      <vt:lpstr>Helvetica</vt:lpstr>
      <vt:lpstr>Lucida Sans Unicode</vt:lpstr>
      <vt:lpstr>Trebuchet MS</vt:lpstr>
      <vt:lpstr>Wingdings 3</vt:lpstr>
      <vt:lpstr>Proposal</vt:lpstr>
      <vt:lpstr>Multi-Switch Cooperative Sketch-based Monitoring</vt:lpstr>
      <vt:lpstr>Network Measurement</vt:lpstr>
      <vt:lpstr>Existing Measurement Methods</vt:lpstr>
      <vt:lpstr>Sketch</vt:lpstr>
      <vt:lpstr>CM-Sketch</vt:lpstr>
      <vt:lpstr>Sketch-Based Monitoring</vt:lpstr>
      <vt:lpstr>Sketch-Based Monitoring</vt:lpstr>
      <vt:lpstr>Sketch-Based Monitoring</vt:lpstr>
      <vt:lpstr>Sketch-Based Monitoring</vt:lpstr>
      <vt:lpstr>Traditional Way</vt:lpstr>
      <vt:lpstr>Ideal Way</vt:lpstr>
      <vt:lpstr>Traditional Way</vt:lpstr>
      <vt:lpstr>Ideal Way</vt:lpstr>
      <vt:lpstr>Goal</vt:lpstr>
      <vt:lpstr>Challenges</vt:lpstr>
      <vt:lpstr>Outline</vt:lpstr>
      <vt:lpstr>Problem Statement </vt:lpstr>
      <vt:lpstr>Flow Chart</vt:lpstr>
      <vt:lpstr>1. Path Selection</vt:lpstr>
      <vt:lpstr>1. Path Selection</vt:lpstr>
      <vt:lpstr>Problem</vt:lpstr>
      <vt:lpstr>1. Path Selection</vt:lpstr>
      <vt:lpstr>K-Shortest path</vt:lpstr>
      <vt:lpstr>K-Shortest path</vt:lpstr>
      <vt:lpstr>K-Shortest path</vt:lpstr>
      <vt:lpstr>K-Shortest path</vt:lpstr>
      <vt:lpstr>K-Shortest path</vt:lpstr>
      <vt:lpstr>K-Shortest path</vt:lpstr>
      <vt:lpstr>1. Path Selection</vt:lpstr>
      <vt:lpstr>Problem Statement</vt:lpstr>
      <vt:lpstr>2. Switch Selection</vt:lpstr>
      <vt:lpstr>2. Switch Selection</vt:lpstr>
      <vt:lpstr>Run</vt:lpstr>
      <vt:lpstr>PowerPoint 簡報</vt:lpstr>
      <vt:lpstr>PowerPoint 簡報</vt:lpstr>
      <vt:lpstr>PowerPoint 簡報</vt:lpstr>
      <vt:lpstr>PowerPoint 簡報</vt:lpstr>
      <vt:lpstr>PowerPoint 簡報</vt:lpstr>
      <vt:lpstr>Number of collision</vt:lpstr>
      <vt:lpstr>Number of collision</vt:lpstr>
      <vt:lpstr>Outline</vt:lpstr>
      <vt:lpstr>Comparison Schemes and Metrics</vt:lpstr>
      <vt:lpstr>Topology</vt:lpstr>
      <vt:lpstr>Worst ARE with Different Topology</vt:lpstr>
      <vt:lpstr>PowerPoint 簡報</vt:lpstr>
      <vt:lpstr>Memory Usage</vt:lpstr>
      <vt:lpstr>Worst ARE with Different Memory</vt:lpstr>
      <vt:lpstr>Traffic</vt:lpstr>
      <vt:lpstr>PowerPoint 簡報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Multi-Switch Cooperative Sketch-based Monitoring</dc:title>
  <dc:creator>呂韋德</dc:creator>
  <cp:lastModifiedBy>呂韋德</cp:lastModifiedBy>
  <cp:revision>137</cp:revision>
  <dcterms:created xsi:type="dcterms:W3CDTF">2022-07-06T08:35:05Z</dcterms:created>
  <dcterms:modified xsi:type="dcterms:W3CDTF">2022-07-29T07:43:55Z</dcterms:modified>
</cp:coreProperties>
</file>